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375" r:id="rId3"/>
    <p:sldId id="393" r:id="rId4"/>
    <p:sldId id="394" r:id="rId5"/>
    <p:sldId id="378" r:id="rId6"/>
    <p:sldId id="381" r:id="rId7"/>
    <p:sldId id="383" r:id="rId8"/>
    <p:sldId id="384" r:id="rId9"/>
    <p:sldId id="385" r:id="rId10"/>
    <p:sldId id="387" r:id="rId11"/>
    <p:sldId id="388" r:id="rId12"/>
    <p:sldId id="390" r:id="rId13"/>
    <p:sldId id="392" r:id="rId14"/>
    <p:sldId id="372" r:id="rId15"/>
  </p:sldIdLst>
  <p:sldSz cx="12188825" cy="6858000"/>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15:clr>
            <a:srgbClr val="A4A3A4"/>
          </p15:clr>
        </p15:guide>
        <p15:guide id="2" pos="6944">
          <p15:clr>
            <a:srgbClr val="A4A3A4"/>
          </p15:clr>
        </p15:guide>
        <p15:guide id="3" orient="horz" pos="4216">
          <p15:clr>
            <a:srgbClr val="A4A3A4"/>
          </p15:clr>
        </p15:guide>
        <p15:guide id="4" pos="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B39"/>
    <a:srgbClr val="2C2C2C"/>
    <a:srgbClr val="212B38"/>
    <a:srgbClr val="FBA422"/>
    <a:srgbClr val="472103"/>
    <a:srgbClr val="7B7B7B"/>
    <a:srgbClr val="435A66"/>
    <a:srgbClr val="F8573A"/>
    <a:srgbClr val="8EBA47"/>
    <a:srgbClr val="F9C4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77" autoAdjust="0"/>
    <p:restoredTop sz="99549" autoAdjust="0"/>
  </p:normalViewPr>
  <p:slideViewPr>
    <p:cSldViewPr snapToGrid="0" snapToObjects="1">
      <p:cViewPr varScale="1">
        <p:scale>
          <a:sx n="132" d="100"/>
          <a:sy n="132" d="100"/>
        </p:scale>
        <p:origin x="-696" y="-104"/>
      </p:cViewPr>
      <p:guideLst>
        <p:guide orient="horz"/>
        <p:guide orient="horz" pos="4216"/>
        <p:guide pos="6944"/>
        <p:guide pos="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1400FE-6E9C-5345-8379-6A4F8DA94A76}" type="datetimeFigureOut">
              <a:rPr lang="es-ES" smtClean="0"/>
              <a:t>22/02/19</a:t>
            </a:fld>
            <a:endParaRPr lang="es-ES"/>
          </a:p>
        </p:txBody>
      </p:sp>
      <p:sp>
        <p:nvSpPr>
          <p:cNvPr id="4" name="Marcador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92B250-30E4-3646-A6A4-CD40868BFBE9}" type="slidenum">
              <a:rPr lang="es-ES" smtClean="0"/>
              <a:t>‹Nr.›</a:t>
            </a:fld>
            <a:endParaRPr lang="es-ES"/>
          </a:p>
        </p:txBody>
      </p:sp>
    </p:spTree>
    <p:extLst>
      <p:ext uri="{BB962C8B-B14F-4D97-AF65-F5344CB8AC3E}">
        <p14:creationId xmlns:p14="http://schemas.microsoft.com/office/powerpoint/2010/main" val="25756182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161" rtl="0" eaLnBrk="1" fontAlgn="auto" latinLnBrk="0" hangingPunct="1">
              <a:lnSpc>
                <a:spcPct val="100000"/>
              </a:lnSpc>
              <a:spcBef>
                <a:spcPts val="0"/>
              </a:spcBef>
              <a:spcAft>
                <a:spcPts val="0"/>
              </a:spcAft>
              <a:buClrTx/>
              <a:buSzTx/>
              <a:buFontTx/>
              <a:buNone/>
              <a:tabLst/>
              <a:defRPr/>
            </a:pPr>
            <a:r>
              <a:rPr lang="es-ES" dirty="0" smtClean="0"/>
              <a:t>2 Responde</a:t>
            </a:r>
            <a:r>
              <a:rPr lang="es-ES" baseline="0" dirty="0" smtClean="0"/>
              <a:t> a la segunda pregunta de cuestionario:</a:t>
            </a:r>
          </a:p>
          <a:p>
            <a:pPr lvl="0"/>
            <a:endParaRPr lang="es-E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¿Cuál es el número aproximado de clientes que maneja y qué porcentaje de participación en su negocio tendría la cuenta de Revlon (revisar Anexo I con estructura requerida)?</a:t>
            </a:r>
            <a:endParaRPr lang="es-MX"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EE92B250-30E4-3646-A6A4-CD40868BFBE9}" type="slidenum">
              <a:rPr lang="es-ES" smtClean="0"/>
              <a:t>3</a:t>
            </a:fld>
            <a:endParaRPr lang="es-ES"/>
          </a:p>
        </p:txBody>
      </p:sp>
    </p:spTree>
    <p:extLst>
      <p:ext uri="{BB962C8B-B14F-4D97-AF65-F5344CB8AC3E}">
        <p14:creationId xmlns:p14="http://schemas.microsoft.com/office/powerpoint/2010/main" val="791976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457161" rtl="0" eaLnBrk="1" fontAlgn="auto" latinLnBrk="0" hangingPunct="1">
              <a:lnSpc>
                <a:spcPct val="100000"/>
              </a:lnSpc>
              <a:spcBef>
                <a:spcPts val="0"/>
              </a:spcBef>
              <a:spcAft>
                <a:spcPts val="0"/>
              </a:spcAft>
              <a:buClrTx/>
              <a:buSzTx/>
              <a:buFontTx/>
              <a:buNone/>
              <a:tabLst/>
              <a:defRPr/>
            </a:pPr>
            <a:r>
              <a:rPr lang="es-ES" dirty="0" smtClean="0"/>
              <a:t>2 Responde</a:t>
            </a:r>
            <a:r>
              <a:rPr lang="es-ES" baseline="0" dirty="0" smtClean="0"/>
              <a:t> a la segunda pregunta de cuestionario:</a:t>
            </a:r>
          </a:p>
          <a:p>
            <a:pPr lvl="0"/>
            <a:endParaRPr lang="es-ES"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¿Cuál es el número aproximado de clientes que maneja y qué porcentaje de participación en su negocio tendría la cuenta de Revlon (revisar Anexo I con estructura requerida)?</a:t>
            </a:r>
            <a:endParaRPr lang="es-MX"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EE92B250-30E4-3646-A6A4-CD40868BFBE9}" type="slidenum">
              <a:rPr lang="es-ES" smtClean="0"/>
              <a:t>4</a:t>
            </a:fld>
            <a:endParaRPr lang="es-ES"/>
          </a:p>
        </p:txBody>
      </p:sp>
    </p:spTree>
    <p:extLst>
      <p:ext uri="{BB962C8B-B14F-4D97-AF65-F5344CB8AC3E}">
        <p14:creationId xmlns:p14="http://schemas.microsoft.com/office/powerpoint/2010/main" val="3566327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162" y="2130426"/>
            <a:ext cx="10360501"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F8BEBC87-8BCA-5845-8041-34290A72F8A3}" type="datetimeFigureOut">
              <a:rPr lang="es-ES" smtClean="0"/>
              <a:t>22/02/19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6B0676-B11C-9849-B7B0-FB0987E0521C}" type="slidenum">
              <a:rPr lang="es-ES" smtClean="0"/>
              <a:t>‹Nr.›</a:t>
            </a:fld>
            <a:endParaRPr lang="es-ES"/>
          </a:p>
        </p:txBody>
      </p:sp>
    </p:spTree>
    <p:extLst>
      <p:ext uri="{BB962C8B-B14F-4D97-AF65-F5344CB8AC3E}">
        <p14:creationId xmlns:p14="http://schemas.microsoft.com/office/powerpoint/2010/main" val="671104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8BEBC87-8BCA-5845-8041-34290A72F8A3}" type="datetimeFigureOut">
              <a:rPr lang="es-ES" smtClean="0"/>
              <a:t>22/02/19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6B0676-B11C-9849-B7B0-FB0987E0521C}" type="slidenum">
              <a:rPr lang="es-ES" smtClean="0"/>
              <a:t>‹Nr.›</a:t>
            </a:fld>
            <a:endParaRPr lang="es-ES"/>
          </a:p>
        </p:txBody>
      </p:sp>
    </p:spTree>
    <p:extLst>
      <p:ext uri="{BB962C8B-B14F-4D97-AF65-F5344CB8AC3E}">
        <p14:creationId xmlns:p14="http://schemas.microsoft.com/office/powerpoint/2010/main" val="700447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1780415" y="274639"/>
            <a:ext cx="3654531"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812589" y="274639"/>
            <a:ext cx="1076468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8BEBC87-8BCA-5845-8041-34290A72F8A3}" type="datetimeFigureOut">
              <a:rPr lang="es-ES" smtClean="0"/>
              <a:t>22/02/19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6B0676-B11C-9849-B7B0-FB0987E0521C}" type="slidenum">
              <a:rPr lang="es-ES" smtClean="0"/>
              <a:t>‹Nr.›</a:t>
            </a:fld>
            <a:endParaRPr lang="es-ES"/>
          </a:p>
        </p:txBody>
      </p:sp>
    </p:spTree>
    <p:extLst>
      <p:ext uri="{BB962C8B-B14F-4D97-AF65-F5344CB8AC3E}">
        <p14:creationId xmlns:p14="http://schemas.microsoft.com/office/powerpoint/2010/main" val="359033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F8BEBC87-8BCA-5845-8041-34290A72F8A3}" type="datetimeFigureOut">
              <a:rPr lang="es-ES" smtClean="0"/>
              <a:t>22/02/19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6B0676-B11C-9849-B7B0-FB0987E0521C}" type="slidenum">
              <a:rPr lang="es-ES" smtClean="0"/>
              <a:t>‹Nr.›</a:t>
            </a:fld>
            <a:endParaRPr lang="es-ES"/>
          </a:p>
        </p:txBody>
      </p:sp>
    </p:spTree>
    <p:extLst>
      <p:ext uri="{BB962C8B-B14F-4D97-AF65-F5344CB8AC3E}">
        <p14:creationId xmlns:p14="http://schemas.microsoft.com/office/powerpoint/2010/main" val="1657733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2833" y="4406901"/>
            <a:ext cx="10360501"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F8BEBC87-8BCA-5845-8041-34290A72F8A3}" type="datetimeFigureOut">
              <a:rPr lang="es-ES" smtClean="0"/>
              <a:t>22/02/19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6B0676-B11C-9849-B7B0-FB0987E0521C}" type="slidenum">
              <a:rPr lang="es-ES" smtClean="0"/>
              <a:t>‹Nr.›</a:t>
            </a:fld>
            <a:endParaRPr lang="es-ES"/>
          </a:p>
        </p:txBody>
      </p:sp>
    </p:spTree>
    <p:extLst>
      <p:ext uri="{BB962C8B-B14F-4D97-AF65-F5344CB8AC3E}">
        <p14:creationId xmlns:p14="http://schemas.microsoft.com/office/powerpoint/2010/main" val="3208206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812589" y="1600201"/>
            <a:ext cx="72096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8225341" y="1600201"/>
            <a:ext cx="7209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F8BEBC87-8BCA-5845-8041-34290A72F8A3}" type="datetimeFigureOut">
              <a:rPr lang="es-ES" smtClean="0"/>
              <a:t>22/02/19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6B0676-B11C-9849-B7B0-FB0987E0521C}" type="slidenum">
              <a:rPr lang="es-ES" smtClean="0"/>
              <a:t>‹Nr.›</a:t>
            </a:fld>
            <a:endParaRPr lang="es-ES"/>
          </a:p>
        </p:txBody>
      </p:sp>
    </p:spTree>
    <p:extLst>
      <p:ext uri="{BB962C8B-B14F-4D97-AF65-F5344CB8AC3E}">
        <p14:creationId xmlns:p14="http://schemas.microsoft.com/office/powerpoint/2010/main" val="635683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09441" y="274638"/>
            <a:ext cx="10969943" cy="1143000"/>
          </a:xfrm>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F8BEBC87-8BCA-5845-8041-34290A72F8A3}" type="datetimeFigureOut">
              <a:rPr lang="es-ES" smtClean="0"/>
              <a:t>22/02/19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76B0676-B11C-9849-B7B0-FB0987E0521C}" type="slidenum">
              <a:rPr lang="es-ES" smtClean="0"/>
              <a:t>‹Nr.›</a:t>
            </a:fld>
            <a:endParaRPr lang="es-ES"/>
          </a:p>
        </p:txBody>
      </p:sp>
    </p:spTree>
    <p:extLst>
      <p:ext uri="{BB962C8B-B14F-4D97-AF65-F5344CB8AC3E}">
        <p14:creationId xmlns:p14="http://schemas.microsoft.com/office/powerpoint/2010/main" val="124649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F8BEBC87-8BCA-5845-8041-34290A72F8A3}" type="datetimeFigureOut">
              <a:rPr lang="es-ES" smtClean="0"/>
              <a:t>22/02/19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76B0676-B11C-9849-B7B0-FB0987E0521C}" type="slidenum">
              <a:rPr lang="es-ES" smtClean="0"/>
              <a:t>‹Nr.›</a:t>
            </a:fld>
            <a:endParaRPr lang="es-ES"/>
          </a:p>
        </p:txBody>
      </p:sp>
    </p:spTree>
    <p:extLst>
      <p:ext uri="{BB962C8B-B14F-4D97-AF65-F5344CB8AC3E}">
        <p14:creationId xmlns:p14="http://schemas.microsoft.com/office/powerpoint/2010/main" val="1063169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8BEBC87-8BCA-5845-8041-34290A72F8A3}" type="datetimeFigureOut">
              <a:rPr lang="es-ES" smtClean="0"/>
              <a:t>22/02/19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76B0676-B11C-9849-B7B0-FB0987E0521C}" type="slidenum">
              <a:rPr lang="es-ES" smtClean="0"/>
              <a:t>‹Nr.›</a:t>
            </a:fld>
            <a:endParaRPr lang="es-ES"/>
          </a:p>
        </p:txBody>
      </p:sp>
    </p:spTree>
    <p:extLst>
      <p:ext uri="{BB962C8B-B14F-4D97-AF65-F5344CB8AC3E}">
        <p14:creationId xmlns:p14="http://schemas.microsoft.com/office/powerpoint/2010/main" val="1286118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442" y="273050"/>
            <a:ext cx="4010039"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8BEBC87-8BCA-5845-8041-34290A72F8A3}" type="datetimeFigureOut">
              <a:rPr lang="es-ES" smtClean="0"/>
              <a:t>22/02/19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6B0676-B11C-9849-B7B0-FB0987E0521C}" type="slidenum">
              <a:rPr lang="es-ES" smtClean="0"/>
              <a:t>‹Nr.›</a:t>
            </a:fld>
            <a:endParaRPr lang="es-ES"/>
          </a:p>
        </p:txBody>
      </p:sp>
    </p:spTree>
    <p:extLst>
      <p:ext uri="{BB962C8B-B14F-4D97-AF65-F5344CB8AC3E}">
        <p14:creationId xmlns:p14="http://schemas.microsoft.com/office/powerpoint/2010/main" val="2496701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095" y="4800600"/>
            <a:ext cx="7313295"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8BEBC87-8BCA-5845-8041-34290A72F8A3}" type="datetimeFigureOut">
              <a:rPr lang="es-ES" smtClean="0"/>
              <a:t>22/02/19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6B0676-B11C-9849-B7B0-FB0987E0521C}" type="slidenum">
              <a:rPr lang="es-ES" smtClean="0"/>
              <a:t>‹Nr.›</a:t>
            </a:fld>
            <a:endParaRPr lang="es-ES"/>
          </a:p>
        </p:txBody>
      </p:sp>
    </p:spTree>
    <p:extLst>
      <p:ext uri="{BB962C8B-B14F-4D97-AF65-F5344CB8AC3E}">
        <p14:creationId xmlns:p14="http://schemas.microsoft.com/office/powerpoint/2010/main" val="18053301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EBC87-8BCA-5845-8041-34290A72F8A3}" type="datetimeFigureOut">
              <a:rPr lang="es-ES" smtClean="0"/>
              <a:t>22/02/19</a:t>
            </a:fld>
            <a:endParaRPr lang="es-ES"/>
          </a:p>
        </p:txBody>
      </p:sp>
      <p:sp>
        <p:nvSpPr>
          <p:cNvPr id="5" name="Marcador de pie de página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6B0676-B11C-9849-B7B0-FB0987E0521C}" type="slidenum">
              <a:rPr lang="es-ES" smtClean="0"/>
              <a:t>‹Nr.›</a:t>
            </a:fld>
            <a:endParaRPr lang="es-ES"/>
          </a:p>
        </p:txBody>
      </p:sp>
    </p:spTree>
    <p:extLst>
      <p:ext uri="{BB962C8B-B14F-4D97-AF65-F5344CB8AC3E}">
        <p14:creationId xmlns:p14="http://schemas.microsoft.com/office/powerpoint/2010/main" val="2568164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7.jpeg"/><Relationship Id="rId3" Type="http://schemas.openxmlformats.org/officeDocument/2006/relationships/image" Target="../media/image76.jpg"/></Relationships>
</file>

<file path=ppt/slides/_rels/slide11.xml.rels><?xml version="1.0" encoding="UTF-8" standalone="yes"?>
<Relationships xmlns="http://schemas.openxmlformats.org/package/2006/relationships"><Relationship Id="rId3" Type="http://schemas.openxmlformats.org/officeDocument/2006/relationships/image" Target="../media/image76.jpg"/><Relationship Id="rId4" Type="http://schemas.openxmlformats.org/officeDocument/2006/relationships/image" Target="../media/image78.png"/><Relationship Id="rId5" Type="http://schemas.openxmlformats.org/officeDocument/2006/relationships/image" Target="../media/image79.png"/><Relationship Id="rId1" Type="http://schemas.openxmlformats.org/officeDocument/2006/relationships/slideLayout" Target="../slideLayouts/slideLayout1.xml"/><Relationship Id="rId2" Type="http://schemas.openxmlformats.org/officeDocument/2006/relationships/image" Target="../media/image77.jpeg"/></Relationships>
</file>

<file path=ppt/slides/_rels/slide12.xml.rels><?xml version="1.0" encoding="UTF-8" standalone="yes"?>
<Relationships xmlns="http://schemas.openxmlformats.org/package/2006/relationships"><Relationship Id="rId3" Type="http://schemas.openxmlformats.org/officeDocument/2006/relationships/image" Target="../media/image81.png"/><Relationship Id="rId4" Type="http://schemas.openxmlformats.org/officeDocument/2006/relationships/image" Target="../media/image82.png"/><Relationship Id="rId5" Type="http://schemas.openxmlformats.org/officeDocument/2006/relationships/image" Target="../media/image83.png"/><Relationship Id="rId1" Type="http://schemas.openxmlformats.org/officeDocument/2006/relationships/slideLayout" Target="../slideLayouts/slideLayout1.xml"/><Relationship Id="rId2" Type="http://schemas.openxmlformats.org/officeDocument/2006/relationships/image" Target="../media/image8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46" Type="http://schemas.microsoft.com/office/2007/relationships/hdphoto" Target="../media/hdphoto11.wdp"/><Relationship Id="rId47" Type="http://schemas.openxmlformats.org/officeDocument/2006/relationships/image" Target="../media/image38.png"/><Relationship Id="rId48" Type="http://schemas.microsoft.com/office/2007/relationships/hdphoto" Target="../media/hdphoto12.wdp"/><Relationship Id="rId49" Type="http://schemas.openxmlformats.org/officeDocument/2006/relationships/image" Target="../media/image39.png"/><Relationship Id="rId20" Type="http://schemas.openxmlformats.org/officeDocument/2006/relationships/image" Target="../media/image19.png"/><Relationship Id="rId21" Type="http://schemas.openxmlformats.org/officeDocument/2006/relationships/image" Target="../media/image20.png"/><Relationship Id="rId22" Type="http://schemas.microsoft.com/office/2007/relationships/hdphoto" Target="../media/hdphoto4.wdp"/><Relationship Id="rId23" Type="http://schemas.openxmlformats.org/officeDocument/2006/relationships/image" Target="../media/image21.png"/><Relationship Id="rId24" Type="http://schemas.openxmlformats.org/officeDocument/2006/relationships/image" Target="../media/image22.png"/><Relationship Id="rId25" Type="http://schemas.openxmlformats.org/officeDocument/2006/relationships/image" Target="../media/image23.png"/><Relationship Id="rId26" Type="http://schemas.microsoft.com/office/2007/relationships/hdphoto" Target="../media/hdphoto5.wdp"/><Relationship Id="rId27" Type="http://schemas.openxmlformats.org/officeDocument/2006/relationships/image" Target="../media/image24.png"/><Relationship Id="rId28" Type="http://schemas.openxmlformats.org/officeDocument/2006/relationships/image" Target="../media/image25.png"/><Relationship Id="rId29" Type="http://schemas.openxmlformats.org/officeDocument/2006/relationships/image" Target="../media/image26.png"/><Relationship Id="rId50" Type="http://schemas.openxmlformats.org/officeDocument/2006/relationships/image" Target="../media/image40.png"/><Relationship Id="rId51" Type="http://schemas.openxmlformats.org/officeDocument/2006/relationships/image" Target="../media/image41.png"/><Relationship Id="rId52" Type="http://schemas.microsoft.com/office/2007/relationships/hdphoto" Target="../media/hdphoto13.wdp"/><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30" Type="http://schemas.openxmlformats.org/officeDocument/2006/relationships/image" Target="../media/image27.png"/><Relationship Id="rId31" Type="http://schemas.openxmlformats.org/officeDocument/2006/relationships/image" Target="../media/image28.png"/><Relationship Id="rId32" Type="http://schemas.openxmlformats.org/officeDocument/2006/relationships/image" Target="../media/image29.png"/><Relationship Id="rId9" Type="http://schemas.openxmlformats.org/officeDocument/2006/relationships/image" Target="../media/image11.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33" Type="http://schemas.openxmlformats.org/officeDocument/2006/relationships/image" Target="../media/image30.png"/><Relationship Id="rId34" Type="http://schemas.microsoft.com/office/2007/relationships/hdphoto" Target="../media/hdphoto6.wdp"/><Relationship Id="rId35" Type="http://schemas.openxmlformats.org/officeDocument/2006/relationships/image" Target="../media/image31.png"/><Relationship Id="rId36" Type="http://schemas.microsoft.com/office/2007/relationships/hdphoto" Target="../media/hdphoto7.wdp"/><Relationship Id="rId10" Type="http://schemas.microsoft.com/office/2007/relationships/hdphoto" Target="../media/hdphoto1.wdp"/><Relationship Id="rId11" Type="http://schemas.openxmlformats.org/officeDocument/2006/relationships/image" Target="../media/image12.png"/><Relationship Id="rId12" Type="http://schemas.microsoft.com/office/2007/relationships/hdphoto" Target="../media/hdphoto2.wdp"/><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microsoft.com/office/2007/relationships/hdphoto" Target="../media/hdphoto3.wdp"/><Relationship Id="rId18" Type="http://schemas.openxmlformats.org/officeDocument/2006/relationships/image" Target="../media/image17.png"/><Relationship Id="rId19" Type="http://schemas.openxmlformats.org/officeDocument/2006/relationships/image" Target="../media/image18.png"/><Relationship Id="rId37" Type="http://schemas.openxmlformats.org/officeDocument/2006/relationships/image" Target="../media/image32.png"/><Relationship Id="rId38" Type="http://schemas.openxmlformats.org/officeDocument/2006/relationships/image" Target="../media/image33.png"/><Relationship Id="rId39" Type="http://schemas.openxmlformats.org/officeDocument/2006/relationships/image" Target="../media/image34.png"/><Relationship Id="rId40" Type="http://schemas.microsoft.com/office/2007/relationships/hdphoto" Target="../media/hdphoto8.wdp"/><Relationship Id="rId41" Type="http://schemas.openxmlformats.org/officeDocument/2006/relationships/image" Target="../media/image35.png"/><Relationship Id="rId42" Type="http://schemas.microsoft.com/office/2007/relationships/hdphoto" Target="../media/hdphoto9.wdp"/><Relationship Id="rId43" Type="http://schemas.openxmlformats.org/officeDocument/2006/relationships/image" Target="../media/image36.png"/><Relationship Id="rId44" Type="http://schemas.microsoft.com/office/2007/relationships/hdphoto" Target="../media/hdphoto10.wdp"/><Relationship Id="rId45" Type="http://schemas.openxmlformats.org/officeDocument/2006/relationships/image" Target="../media/image37.png"/></Relationships>
</file>

<file path=ppt/slides/_rels/slide4.xml.rels><?xml version="1.0" encoding="UTF-8" standalone="yes"?>
<Relationships xmlns="http://schemas.openxmlformats.org/package/2006/relationships"><Relationship Id="rId9" Type="http://schemas.openxmlformats.org/officeDocument/2006/relationships/image" Target="../media/image47.png"/><Relationship Id="rId20" Type="http://schemas.openxmlformats.org/officeDocument/2006/relationships/image" Target="../media/image33.png"/><Relationship Id="rId21" Type="http://schemas.openxmlformats.org/officeDocument/2006/relationships/image" Target="../media/image54.png"/><Relationship Id="rId22" Type="http://schemas.openxmlformats.org/officeDocument/2006/relationships/image" Target="../media/image55.png"/><Relationship Id="rId23" Type="http://schemas.openxmlformats.org/officeDocument/2006/relationships/image" Target="../media/image39.png"/><Relationship Id="rId24" Type="http://schemas.openxmlformats.org/officeDocument/2006/relationships/image" Target="../media/image56.png"/><Relationship Id="rId25" Type="http://schemas.openxmlformats.org/officeDocument/2006/relationships/image" Target="../media/image57.png"/><Relationship Id="rId26" Type="http://schemas.openxmlformats.org/officeDocument/2006/relationships/image" Target="../media/image58.png"/><Relationship Id="rId10" Type="http://schemas.openxmlformats.org/officeDocument/2006/relationships/image" Target="../media/image48.png"/><Relationship Id="rId11" Type="http://schemas.openxmlformats.org/officeDocument/2006/relationships/image" Target="../media/image21.png"/><Relationship Id="rId12" Type="http://schemas.openxmlformats.org/officeDocument/2006/relationships/image" Target="../media/image49.png"/><Relationship Id="rId13" Type="http://schemas.openxmlformats.org/officeDocument/2006/relationships/image" Target="../media/image6.png"/><Relationship Id="rId14" Type="http://schemas.openxmlformats.org/officeDocument/2006/relationships/image" Target="../media/image50.png"/><Relationship Id="rId15" Type="http://schemas.openxmlformats.org/officeDocument/2006/relationships/image" Target="../media/image51.png"/><Relationship Id="rId16" Type="http://schemas.microsoft.com/office/2007/relationships/hdphoto" Target="../media/hdphoto14.wdp"/><Relationship Id="rId17" Type="http://schemas.openxmlformats.org/officeDocument/2006/relationships/image" Target="../media/image52.png"/><Relationship Id="rId18" Type="http://schemas.openxmlformats.org/officeDocument/2006/relationships/image" Target="../media/image53.png"/><Relationship Id="rId19"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6.png"/></Relationships>
</file>

<file path=ppt/slides/_rels/slide5.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5" Type="http://schemas.microsoft.com/office/2007/relationships/hdphoto" Target="../media/hdphoto15.wdp"/><Relationship Id="rId1" Type="http://schemas.openxmlformats.org/officeDocument/2006/relationships/slideLayout" Target="../slideLayouts/slideLayout1.xml"/><Relationship Id="rId2" Type="http://schemas.openxmlformats.org/officeDocument/2006/relationships/image" Target="../media/image5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2.png"/><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3.png"/><Relationship Id="rId3" Type="http://schemas.openxmlformats.org/officeDocument/2006/relationships/image" Target="../media/image64.jpg"/></Relationships>
</file>

<file path=ppt/slides/_rels/slide8.xml.rels><?xml version="1.0" encoding="UTF-8" standalone="yes"?>
<Relationships xmlns="http://schemas.openxmlformats.org/package/2006/relationships"><Relationship Id="rId3" Type="http://schemas.microsoft.com/office/2007/relationships/hdphoto" Target="../media/hdphoto16.wdp"/><Relationship Id="rId4" Type="http://schemas.openxmlformats.org/officeDocument/2006/relationships/image" Target="../media/image66.jpeg"/><Relationship Id="rId5" Type="http://schemas.openxmlformats.org/officeDocument/2006/relationships/image" Target="../media/image67.jpeg"/><Relationship Id="rId6" Type="http://schemas.openxmlformats.org/officeDocument/2006/relationships/image" Target="../media/image68.jpg"/><Relationship Id="rId7" Type="http://schemas.openxmlformats.org/officeDocument/2006/relationships/image" Target="../media/image69.png"/><Relationship Id="rId8" Type="http://schemas.openxmlformats.org/officeDocument/2006/relationships/image" Target="../media/image70.png"/><Relationship Id="rId9" Type="http://schemas.microsoft.com/office/2007/relationships/hdphoto" Target="../media/hdphoto17.wdp"/><Relationship Id="rId10" Type="http://schemas.openxmlformats.org/officeDocument/2006/relationships/image" Target="../media/image71.png"/><Relationship Id="rId11" Type="http://schemas.microsoft.com/office/2007/relationships/hdphoto" Target="../media/hdphoto18.wdp"/><Relationship Id="rId1" Type="http://schemas.openxmlformats.org/officeDocument/2006/relationships/slideLayout" Target="../slideLayouts/slideLayout1.xml"/><Relationship Id="rId2" Type="http://schemas.openxmlformats.org/officeDocument/2006/relationships/image" Target="../media/image65.png"/></Relationships>
</file>

<file path=ppt/slides/_rels/slide9.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hyperlink" Target="http://www.promerc.com.mx/" TargetMode="External"/><Relationship Id="rId5" Type="http://schemas.openxmlformats.org/officeDocument/2006/relationships/image" Target="../media/image73.png"/><Relationship Id="rId6" Type="http://schemas.openxmlformats.org/officeDocument/2006/relationships/image" Target="../media/image74.jpg"/><Relationship Id="rId7" Type="http://schemas.openxmlformats.org/officeDocument/2006/relationships/image" Target="../media/image75.jpg"/><Relationship Id="rId1" Type="http://schemas.openxmlformats.org/officeDocument/2006/relationships/slideLayout" Target="../slideLayouts/slideLayout1.xml"/><Relationship Id="rId2" Type="http://schemas.openxmlformats.org/officeDocument/2006/relationships/hyperlink" Target="http://www.masorden.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4" name="Agrupar 3"/>
          <p:cNvGrpSpPr/>
          <p:nvPr/>
        </p:nvGrpSpPr>
        <p:grpSpPr>
          <a:xfrm>
            <a:off x="702623" y="2003842"/>
            <a:ext cx="4585870" cy="1671126"/>
            <a:chOff x="1189774" y="1906254"/>
            <a:chExt cx="2981606" cy="1086519"/>
          </a:xfrm>
        </p:grpSpPr>
        <p:sp>
          <p:nvSpPr>
            <p:cNvPr id="3" name="CuadroTexto 2"/>
            <p:cNvSpPr txBox="1"/>
            <p:nvPr/>
          </p:nvSpPr>
          <p:spPr>
            <a:xfrm>
              <a:off x="1217199" y="1906254"/>
              <a:ext cx="2949839" cy="600324"/>
            </a:xfrm>
            <a:prstGeom prst="rect">
              <a:avLst/>
            </a:prstGeom>
            <a:noFill/>
          </p:spPr>
          <p:txBody>
            <a:bodyPr wrap="none" rtlCol="0">
              <a:spAutoFit/>
            </a:bodyPr>
            <a:lstStyle/>
            <a:p>
              <a:pPr algn="ctr"/>
              <a:r>
                <a:rPr lang="es-ES" sz="5400" dirty="0" smtClean="0">
                  <a:solidFill>
                    <a:schemeClr val="bg1">
                      <a:lumMod val="65000"/>
                    </a:schemeClr>
                  </a:solidFill>
                  <a:latin typeface="Nexa Bold"/>
                  <a:cs typeface="Nexa Bold"/>
                </a:rPr>
                <a:t>PASAPORTE</a:t>
              </a:r>
              <a:endParaRPr lang="es-ES" sz="5400" dirty="0">
                <a:solidFill>
                  <a:schemeClr val="bg1">
                    <a:lumMod val="65000"/>
                  </a:schemeClr>
                </a:solidFill>
                <a:latin typeface="Nexa Bold"/>
                <a:cs typeface="Nexa Bold"/>
              </a:endParaRPr>
            </a:p>
          </p:txBody>
        </p:sp>
        <p:sp>
          <p:nvSpPr>
            <p:cNvPr id="13" name="CuadroTexto 12"/>
            <p:cNvSpPr txBox="1"/>
            <p:nvPr/>
          </p:nvSpPr>
          <p:spPr>
            <a:xfrm>
              <a:off x="1189774" y="2272384"/>
              <a:ext cx="2981606" cy="720389"/>
            </a:xfrm>
            <a:prstGeom prst="rect">
              <a:avLst/>
            </a:prstGeom>
            <a:noFill/>
          </p:spPr>
          <p:txBody>
            <a:bodyPr wrap="none" rtlCol="0">
              <a:spAutoFit/>
            </a:bodyPr>
            <a:lstStyle/>
            <a:p>
              <a:pPr algn="ctr"/>
              <a:r>
                <a:rPr lang="es-ES" sz="6600" dirty="0" smtClean="0">
                  <a:solidFill>
                    <a:srgbClr val="222B39"/>
                  </a:solidFill>
                  <a:latin typeface="Nexa Bold"/>
                  <a:cs typeface="Nexa Bold"/>
                </a:rPr>
                <a:t>PROMERC</a:t>
              </a:r>
              <a:endParaRPr lang="es-ES" sz="6600" dirty="0">
                <a:solidFill>
                  <a:srgbClr val="222B39"/>
                </a:solidFill>
                <a:latin typeface="Nexa Bold"/>
                <a:cs typeface="Nexa Bold"/>
              </a:endParaRPr>
            </a:p>
          </p:txBody>
        </p:sp>
      </p:grpSp>
    </p:spTree>
    <p:extLst>
      <p:ext uri="{BB962C8B-B14F-4D97-AF65-F5344CB8AC3E}">
        <p14:creationId xmlns:p14="http://schemas.microsoft.com/office/powerpoint/2010/main" val="32335278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5 Rectángulo"/>
          <p:cNvSpPr/>
          <p:nvPr/>
        </p:nvSpPr>
        <p:spPr>
          <a:xfrm>
            <a:off x="416711" y="1318460"/>
            <a:ext cx="10049933" cy="2308324"/>
          </a:xfrm>
          <a:prstGeom prst="rect">
            <a:avLst/>
          </a:prstGeom>
        </p:spPr>
        <p:txBody>
          <a:bodyPr wrap="square">
            <a:spAutoFit/>
          </a:bodyPr>
          <a:lstStyle/>
          <a:p>
            <a:pPr algn="just" hangingPunct="0"/>
            <a:r>
              <a:rPr lang="es-MX" dirty="0">
                <a:solidFill>
                  <a:srgbClr val="354852"/>
                </a:solidFill>
                <a:latin typeface="Avenir Medium"/>
                <a:cs typeface="Avenir Medium"/>
              </a:rPr>
              <a:t>Si por alguna situación extraordinaria no te puedes presentar a laborar debes avisar inmediatamente a tu jefe inmediato y al Ejecutivo de PROMERC, de no hacerlo se considerará como falta injustificada y al acumular 3 faltas en un período de 30 días se podrá rescindir tu contrato de acuerdo a lo establecido en la Ley Federal del Trabajo. En caso de enfermedad, se considera exclusivamente como falta justificada, al momento de presentar la Incapacidad expedida por el Instituto Mexicano del Seguro Social y entregarla a más tardar dentro de las 48 horas posteriores a la expedición</a:t>
            </a:r>
            <a:r>
              <a:rPr lang="es-MX" dirty="0" smtClean="0">
                <a:solidFill>
                  <a:srgbClr val="354852"/>
                </a:solidFill>
                <a:latin typeface="Avenir Medium"/>
                <a:cs typeface="Avenir Medium"/>
              </a:rPr>
              <a:t>.</a:t>
            </a:r>
          </a:p>
          <a:p>
            <a:pPr algn="just" hangingPunct="0"/>
            <a:endParaRPr lang="es-MX" dirty="0">
              <a:solidFill>
                <a:srgbClr val="354852"/>
              </a:solidFill>
              <a:latin typeface="Avenir Medium"/>
              <a:cs typeface="Avenir Medium"/>
            </a:endParaRPr>
          </a:p>
        </p:txBody>
      </p:sp>
      <p:sp>
        <p:nvSpPr>
          <p:cNvPr id="20" name="Rectángulo 19"/>
          <p:cNvSpPr/>
          <p:nvPr/>
        </p:nvSpPr>
        <p:spPr>
          <a:xfrm>
            <a:off x="4210000" y="736223"/>
            <a:ext cx="2339975" cy="307777"/>
          </a:xfrm>
          <a:prstGeom prst="rect">
            <a:avLst/>
          </a:prstGeom>
        </p:spPr>
        <p:txBody>
          <a:bodyPr>
            <a:spAutoFit/>
          </a:bodyPr>
          <a:lstStyle/>
          <a:p>
            <a:pPr algn="ctr"/>
            <a:r>
              <a:rPr lang="es-MX" b="1" dirty="0">
                <a:latin typeface="Verdana" panose="020B0604030504040204" pitchFamily="34" charset="0"/>
                <a:ea typeface="Verdana" panose="020B0604030504040204" pitchFamily="34" charset="0"/>
                <a:cs typeface="Verdana" panose="020B0604030504040204" pitchFamily="34" charset="0"/>
              </a:rPr>
              <a:t>INASISTENCIAS</a:t>
            </a:r>
            <a:endParaRPr lang="es-MX"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21" name="8 Imagen"/>
          <p:cNvPicPr>
            <a:picLocks noChangeAspect="1"/>
          </p:cNvPicPr>
          <p:nvPr/>
        </p:nvPicPr>
        <p:blipFill rotWithShape="1">
          <a:blip r:embed="rId2" cstate="print">
            <a:extLst>
              <a:ext uri="{28A0092B-C50C-407E-A947-70E740481C1C}">
                <a14:useLocalDpi xmlns:a14="http://schemas.microsoft.com/office/drawing/2010/main" val="0"/>
              </a:ext>
            </a:extLst>
          </a:blip>
          <a:srcRect l="25026" r="32440" b="39247"/>
          <a:stretch/>
        </p:blipFill>
        <p:spPr>
          <a:xfrm>
            <a:off x="4637156" y="3506834"/>
            <a:ext cx="456174" cy="399350"/>
          </a:xfrm>
          <a:prstGeom prst="rect">
            <a:avLst/>
          </a:prstGeom>
        </p:spPr>
      </p:pic>
      <p:sp>
        <p:nvSpPr>
          <p:cNvPr id="22" name="Rectángulo 21"/>
          <p:cNvSpPr/>
          <p:nvPr/>
        </p:nvSpPr>
        <p:spPr>
          <a:xfrm>
            <a:off x="4637156" y="4092727"/>
            <a:ext cx="1089108" cy="2268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3" name="Rectángulo 22"/>
          <p:cNvSpPr/>
          <p:nvPr/>
        </p:nvSpPr>
        <p:spPr>
          <a:xfrm>
            <a:off x="5726264" y="3506833"/>
            <a:ext cx="1315230" cy="48610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4" name="Rectángulo 23"/>
          <p:cNvSpPr/>
          <p:nvPr/>
        </p:nvSpPr>
        <p:spPr>
          <a:xfrm>
            <a:off x="4637156" y="4403136"/>
            <a:ext cx="2404338" cy="832661"/>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5" name="Rectángulo 24"/>
          <p:cNvSpPr/>
          <p:nvPr/>
        </p:nvSpPr>
        <p:spPr>
          <a:xfrm>
            <a:off x="4411034" y="3339890"/>
            <a:ext cx="2794184" cy="2131779"/>
          </a:xfrm>
          <a:prstGeom prst="rect">
            <a:avLst/>
          </a:prstGeom>
          <a:noFill/>
          <a:ln w="95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6" name="Rectángulo 25"/>
          <p:cNvSpPr/>
          <p:nvPr/>
        </p:nvSpPr>
        <p:spPr>
          <a:xfrm>
            <a:off x="4789556" y="4092727"/>
            <a:ext cx="84077" cy="226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7" name="Rectángulo 26"/>
          <p:cNvSpPr/>
          <p:nvPr/>
        </p:nvSpPr>
        <p:spPr>
          <a:xfrm>
            <a:off x="4941956" y="4090903"/>
            <a:ext cx="84077" cy="226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8" name="Rectángulo 27"/>
          <p:cNvSpPr/>
          <p:nvPr/>
        </p:nvSpPr>
        <p:spPr>
          <a:xfrm>
            <a:off x="5511601" y="4092727"/>
            <a:ext cx="84077" cy="226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cxnSp>
        <p:nvCxnSpPr>
          <p:cNvPr id="29" name="Conector recto 28"/>
          <p:cNvCxnSpPr/>
          <p:nvPr/>
        </p:nvCxnSpPr>
        <p:spPr>
          <a:xfrm>
            <a:off x="5093330" y="4090903"/>
            <a:ext cx="0" cy="228624"/>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0" name="Conector recto 29"/>
          <p:cNvCxnSpPr/>
          <p:nvPr/>
        </p:nvCxnSpPr>
        <p:spPr>
          <a:xfrm>
            <a:off x="5227588" y="4080007"/>
            <a:ext cx="0" cy="228624"/>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2" name="Conector recto 31"/>
          <p:cNvCxnSpPr/>
          <p:nvPr/>
        </p:nvCxnSpPr>
        <p:spPr>
          <a:xfrm>
            <a:off x="5379988" y="4087255"/>
            <a:ext cx="0" cy="228624"/>
          </a:xfrm>
          <a:prstGeom prst="line">
            <a:avLst/>
          </a:prstGeom>
          <a:ln w="9525" cmpd="sng">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3" name="Conector recto 32"/>
          <p:cNvCxnSpPr/>
          <p:nvPr/>
        </p:nvCxnSpPr>
        <p:spPr>
          <a:xfrm>
            <a:off x="5441678" y="4094503"/>
            <a:ext cx="0" cy="228624"/>
          </a:xfrm>
          <a:prstGeom prst="line">
            <a:avLst/>
          </a:prstGeom>
          <a:ln w="28575" cmpd="sng">
            <a:solidFill>
              <a:srgbClr val="FFFFFF"/>
            </a:solidFill>
          </a:ln>
        </p:spPr>
        <p:style>
          <a:lnRef idx="2">
            <a:schemeClr val="accent1"/>
          </a:lnRef>
          <a:fillRef idx="0">
            <a:schemeClr val="accent1"/>
          </a:fillRef>
          <a:effectRef idx="1">
            <a:schemeClr val="accent1"/>
          </a:effectRef>
          <a:fontRef idx="minor">
            <a:schemeClr val="tx1"/>
          </a:fontRef>
        </p:style>
      </p:cxnSp>
      <p:pic>
        <p:nvPicPr>
          <p:cNvPr id="34" name="Imagen 33" descr="hand-drawn-boy-with-flu-symptoms_23-2147543841.jpg"/>
          <p:cNvPicPr>
            <a:picLocks noChangeAspect="1"/>
          </p:cNvPicPr>
          <p:nvPr/>
        </p:nvPicPr>
        <p:blipFill rotWithShape="1">
          <a:blip r:embed="rId3">
            <a:extLst>
              <a:ext uri="{28A0092B-C50C-407E-A947-70E740481C1C}">
                <a14:useLocalDpi xmlns:a14="http://schemas.microsoft.com/office/drawing/2010/main" val="0"/>
              </a:ext>
            </a:extLst>
          </a:blip>
          <a:srcRect l="52771" t="5607" r="3338" b="50501"/>
          <a:stretch/>
        </p:blipFill>
        <p:spPr>
          <a:xfrm>
            <a:off x="4873633" y="4228438"/>
            <a:ext cx="1743987" cy="1743987"/>
          </a:xfrm>
          <a:prstGeom prst="ellipse">
            <a:avLst/>
          </a:prstGeom>
        </p:spPr>
      </p:pic>
    </p:spTree>
    <p:extLst>
      <p:ext uri="{BB962C8B-B14F-4D97-AF65-F5344CB8AC3E}">
        <p14:creationId xmlns:p14="http://schemas.microsoft.com/office/powerpoint/2010/main" val="1314511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3872970" y="929077"/>
            <a:ext cx="3471864" cy="307777"/>
          </a:xfrm>
          <a:prstGeom prst="rect">
            <a:avLst/>
          </a:prstGeom>
        </p:spPr>
        <p:txBody>
          <a:bodyPr wrap="square">
            <a:spAutoFit/>
          </a:bodyPr>
          <a:lstStyle/>
          <a:p>
            <a:pPr algn="ctr"/>
            <a:r>
              <a:rPr lang="es-MX" b="1" dirty="0">
                <a:latin typeface="Verdana" panose="020B0604030504040204" pitchFamily="34" charset="0"/>
                <a:ea typeface="Verdana" panose="020B0604030504040204" pitchFamily="34" charset="0"/>
                <a:cs typeface="Verdana" panose="020B0604030504040204" pitchFamily="34" charset="0"/>
              </a:rPr>
              <a:t>INCAPACIDADES</a:t>
            </a:r>
            <a:endParaRPr lang="es-MX"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3 CuadroTexto"/>
          <p:cNvSpPr txBox="1"/>
          <p:nvPr/>
        </p:nvSpPr>
        <p:spPr>
          <a:xfrm>
            <a:off x="1828800" y="1346921"/>
            <a:ext cx="6864841" cy="1200329"/>
          </a:xfrm>
          <a:prstGeom prst="rect">
            <a:avLst/>
          </a:prstGeom>
          <a:noFill/>
        </p:spPr>
        <p:txBody>
          <a:bodyPr wrap="square" rtlCol="0">
            <a:spAutoFit/>
          </a:bodyPr>
          <a:lstStyle/>
          <a:p>
            <a:r>
              <a:rPr lang="es-MX" sz="1200" b="1" dirty="0">
                <a:latin typeface="Verdana" panose="020B0604030504040204" pitchFamily="34" charset="0"/>
                <a:ea typeface="Verdana" panose="020B0604030504040204" pitchFamily="34" charset="0"/>
                <a:cs typeface="Verdana" panose="020B0604030504040204" pitchFamily="34" charset="0"/>
              </a:rPr>
              <a:t>Enfermedad </a:t>
            </a:r>
            <a:r>
              <a:rPr lang="es-MX" sz="1200" b="1" dirty="0" smtClean="0">
                <a:latin typeface="Verdana" panose="020B0604030504040204" pitchFamily="34" charset="0"/>
                <a:ea typeface="Verdana" panose="020B0604030504040204" pitchFamily="34" charset="0"/>
                <a:cs typeface="Verdana" panose="020B0604030504040204" pitchFamily="34" charset="0"/>
              </a:rPr>
              <a:t>general</a:t>
            </a:r>
            <a:endParaRPr lang="es-MX" sz="1200" dirty="0" smtClean="0">
              <a:latin typeface="Verdana" panose="020B0604030504040204" pitchFamily="34" charset="0"/>
              <a:ea typeface="Verdana" panose="020B0604030504040204" pitchFamily="34" charset="0"/>
              <a:cs typeface="Verdana" panose="020B0604030504040204" pitchFamily="34" charset="0"/>
            </a:endParaRPr>
          </a:p>
          <a:p>
            <a:r>
              <a:rPr lang="es-MX" sz="1200" dirty="0">
                <a:solidFill>
                  <a:srgbClr val="354852"/>
                </a:solidFill>
                <a:latin typeface="Avenir Medium"/>
                <a:cs typeface="Avenir Medium"/>
              </a:rPr>
              <a:t>En caso de incapacidad por enfermedad general el IMSS únicamente realizará el pago del 60% de tu salario diario integrado a partir del cuarto día, ya que los tres primeros días no se pagan de acuerdo a la Ley.</a:t>
            </a:r>
          </a:p>
          <a:p>
            <a:r>
              <a:rPr lang="es-MX" sz="1200" dirty="0">
                <a:solidFill>
                  <a:srgbClr val="354852"/>
                </a:solidFill>
                <a:latin typeface="Avenir Medium"/>
                <a:cs typeface="Avenir Medium"/>
              </a:rPr>
              <a:t>Como requisito para que el IMSS realice el pago de la incapacidad es necesario que cuentes con 4 semanas consecutivas cotizando antes de que inicie tu incapacidad.</a:t>
            </a:r>
          </a:p>
        </p:txBody>
      </p:sp>
      <p:sp>
        <p:nvSpPr>
          <p:cNvPr id="15" name="4 CuadroTexto"/>
          <p:cNvSpPr txBox="1"/>
          <p:nvPr/>
        </p:nvSpPr>
        <p:spPr>
          <a:xfrm>
            <a:off x="3543533" y="502036"/>
            <a:ext cx="4130738" cy="430887"/>
          </a:xfrm>
          <a:prstGeom prst="rect">
            <a:avLst/>
          </a:prstGeom>
          <a:noFill/>
        </p:spPr>
        <p:txBody>
          <a:bodyPr wrap="square" rtlCol="0">
            <a:spAutoFit/>
          </a:bodyPr>
          <a:lstStyle/>
          <a:p>
            <a:pPr algn="ctr"/>
            <a:r>
              <a:rPr lang="es-MX" sz="1100" b="1" dirty="0" smtClean="0">
                <a:latin typeface="Verdana" panose="020B0604030504040204" pitchFamily="34" charset="0"/>
                <a:ea typeface="Verdana" panose="020B0604030504040204" pitchFamily="34" charset="0"/>
                <a:cs typeface="Verdana" panose="020B0604030504040204" pitchFamily="34" charset="0"/>
              </a:rPr>
              <a:t>UNA VEZ QUE TENGAS TU ALTA AL IMMSS</a:t>
            </a:r>
          </a:p>
          <a:p>
            <a:pPr algn="ctr"/>
            <a:r>
              <a:rPr lang="es-MX" sz="105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Preséntate en tu clínica para darte de alta</a:t>
            </a:r>
            <a:endParaRPr lang="es-MX" sz="105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16" name="5 Imagen"/>
          <p:cNvPicPr>
            <a:picLocks noChangeAspect="1"/>
          </p:cNvPicPr>
          <p:nvPr/>
        </p:nvPicPr>
        <p:blipFill rotWithShape="1">
          <a:blip r:embed="rId2" cstate="print">
            <a:extLst>
              <a:ext uri="{28A0092B-C50C-407E-A947-70E740481C1C}">
                <a14:useLocalDpi xmlns:a14="http://schemas.microsoft.com/office/drawing/2010/main" val="0"/>
              </a:ext>
            </a:extLst>
          </a:blip>
          <a:srcRect l="27367" t="1781" r="35172" b="39672"/>
          <a:stretch/>
        </p:blipFill>
        <p:spPr>
          <a:xfrm>
            <a:off x="5361473" y="0"/>
            <a:ext cx="494858" cy="474024"/>
          </a:xfrm>
          <a:prstGeom prst="rect">
            <a:avLst/>
          </a:prstGeom>
        </p:spPr>
      </p:pic>
      <p:sp>
        <p:nvSpPr>
          <p:cNvPr id="17" name="3 CuadroTexto"/>
          <p:cNvSpPr txBox="1"/>
          <p:nvPr/>
        </p:nvSpPr>
        <p:spPr>
          <a:xfrm>
            <a:off x="965200" y="3001105"/>
            <a:ext cx="7855441" cy="1200329"/>
          </a:xfrm>
          <a:prstGeom prst="rect">
            <a:avLst/>
          </a:prstGeom>
          <a:noFill/>
        </p:spPr>
        <p:txBody>
          <a:bodyPr wrap="square" rtlCol="0">
            <a:spAutoFit/>
          </a:bodyPr>
          <a:lstStyle/>
          <a:p>
            <a:pPr algn="r"/>
            <a:r>
              <a:rPr lang="es-MX" sz="1200" b="1" dirty="0" smtClean="0">
                <a:latin typeface="Verdana" panose="020B0604030504040204" pitchFamily="34" charset="0"/>
                <a:ea typeface="Verdana" panose="020B0604030504040204" pitchFamily="34" charset="0"/>
                <a:cs typeface="Verdana" panose="020B0604030504040204" pitchFamily="34" charset="0"/>
              </a:rPr>
              <a:t>Maternidad</a:t>
            </a:r>
            <a:endParaRPr lang="es-MX" sz="1200" dirty="0" smtClean="0">
              <a:latin typeface="Verdana" panose="020B0604030504040204" pitchFamily="34" charset="0"/>
              <a:ea typeface="Verdana" panose="020B0604030504040204" pitchFamily="34" charset="0"/>
              <a:cs typeface="Verdana" panose="020B0604030504040204" pitchFamily="34" charset="0"/>
            </a:endParaRPr>
          </a:p>
          <a:p>
            <a:pPr algn="r"/>
            <a:r>
              <a:rPr lang="es-MX" sz="1200" dirty="0">
                <a:solidFill>
                  <a:srgbClr val="354852"/>
                </a:solidFill>
                <a:latin typeface="Avenir Medium"/>
                <a:cs typeface="Avenir Medium"/>
              </a:rPr>
              <a:t>En los casos de MATERNIDAD el IMSS realizará el pago al 100% del salario diario integrado, a partir del primer día de la incapacidad. Si termina tu primer incapacidad (Prenatal) y no ha nacido el bebé se te darán incapacidades de enlace por las cuales te pagaran el 60% de tu salario diario integrado, a partir del cuarto día.</a:t>
            </a:r>
          </a:p>
          <a:p>
            <a:pPr algn="r"/>
            <a:r>
              <a:rPr lang="es-MX" sz="1200" dirty="0">
                <a:solidFill>
                  <a:srgbClr val="354852"/>
                </a:solidFill>
                <a:latin typeface="Avenir Medium"/>
                <a:cs typeface="Avenir Medium"/>
              </a:rPr>
              <a:t>El requisito para que el IMSS cubra el pago de la incapacidad es que cumplas con 30 semanas consecutivas cotizando antes de que inicie tu incapacidad.</a:t>
            </a:r>
          </a:p>
        </p:txBody>
      </p:sp>
      <p:pic>
        <p:nvPicPr>
          <p:cNvPr id="18" name="Imagen 17" descr="hand-drawn-boy-with-flu-symptoms_23-2147543841.jpg"/>
          <p:cNvPicPr>
            <a:picLocks noChangeAspect="1"/>
          </p:cNvPicPr>
          <p:nvPr/>
        </p:nvPicPr>
        <p:blipFill rotWithShape="1">
          <a:blip r:embed="rId3">
            <a:extLst>
              <a:ext uri="{28A0092B-C50C-407E-A947-70E740481C1C}">
                <a14:useLocalDpi xmlns:a14="http://schemas.microsoft.com/office/drawing/2010/main" val="0"/>
              </a:ext>
            </a:extLst>
          </a:blip>
          <a:srcRect l="6202" t="7945" r="53621" b="51871"/>
          <a:stretch/>
        </p:blipFill>
        <p:spPr>
          <a:xfrm>
            <a:off x="220414" y="1302735"/>
            <a:ext cx="1244319" cy="1244515"/>
          </a:xfrm>
          <a:prstGeom prst="ellipse">
            <a:avLst/>
          </a:prstGeom>
        </p:spPr>
      </p:pic>
      <p:pic>
        <p:nvPicPr>
          <p:cNvPr id="19" name="Imagen 18" descr="images-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6450" y="3117595"/>
            <a:ext cx="1083839" cy="1083839"/>
          </a:xfrm>
          <a:prstGeom prst="ellipse">
            <a:avLst/>
          </a:prstGeom>
        </p:spPr>
      </p:pic>
      <p:sp>
        <p:nvSpPr>
          <p:cNvPr id="20" name="3 CuadroTexto"/>
          <p:cNvSpPr txBox="1"/>
          <p:nvPr/>
        </p:nvSpPr>
        <p:spPr>
          <a:xfrm>
            <a:off x="1828800" y="4499957"/>
            <a:ext cx="6991841" cy="1200329"/>
          </a:xfrm>
          <a:prstGeom prst="rect">
            <a:avLst/>
          </a:prstGeom>
          <a:noFill/>
        </p:spPr>
        <p:txBody>
          <a:bodyPr wrap="square" rtlCol="0">
            <a:spAutoFit/>
          </a:bodyPr>
          <a:lstStyle/>
          <a:p>
            <a:r>
              <a:rPr lang="es-MX" sz="1200" b="1" dirty="0" smtClean="0">
                <a:latin typeface="Verdana" panose="020B0604030504040204" pitchFamily="34" charset="0"/>
                <a:ea typeface="Verdana" panose="020B0604030504040204" pitchFamily="34" charset="0"/>
                <a:cs typeface="Verdana" panose="020B0604030504040204" pitchFamily="34" charset="0"/>
              </a:rPr>
              <a:t>Riesgo de trabajo:</a:t>
            </a:r>
          </a:p>
          <a:p>
            <a:endParaRPr lang="es-MX" sz="1200" dirty="0" smtClean="0">
              <a:latin typeface="Verdana" panose="020B0604030504040204" pitchFamily="34" charset="0"/>
              <a:ea typeface="Verdana" panose="020B0604030504040204" pitchFamily="34" charset="0"/>
              <a:cs typeface="Verdana" panose="020B0604030504040204" pitchFamily="34" charset="0"/>
            </a:endParaRPr>
          </a:p>
          <a:p>
            <a:r>
              <a:rPr lang="es-MX" sz="1200" dirty="0" smtClean="0">
                <a:solidFill>
                  <a:srgbClr val="354852"/>
                </a:solidFill>
                <a:latin typeface="Avenir Medium"/>
                <a:cs typeface="Avenir Medium"/>
              </a:rPr>
              <a:t>Se </a:t>
            </a:r>
            <a:r>
              <a:rPr lang="es-MX" sz="1200" dirty="0">
                <a:solidFill>
                  <a:srgbClr val="354852"/>
                </a:solidFill>
                <a:latin typeface="Avenir Medium"/>
                <a:cs typeface="Avenir Medium"/>
              </a:rPr>
              <a:t>considera Riesgo de Trabajo a los accidentes que se sufran en tu área de trabajo incluyendo el desplazamiento de tu hogar a tu trabajo y viceversa, el IMSS emite el pago al 100% de tu salario diario integrado, a partir del día del accidente.</a:t>
            </a:r>
          </a:p>
          <a:p>
            <a:endParaRPr lang="es-MX" sz="1200" dirty="0">
              <a:solidFill>
                <a:srgbClr val="354852"/>
              </a:solidFill>
              <a:latin typeface="Avenir Medium"/>
              <a:cs typeface="Avenir Medium"/>
            </a:endParaRPr>
          </a:p>
        </p:txBody>
      </p:sp>
      <p:pic>
        <p:nvPicPr>
          <p:cNvPr id="4" name="Imagen 3" descr="images.png"/>
          <p:cNvPicPr>
            <a:picLocks noChangeAspect="1"/>
          </p:cNvPicPr>
          <p:nvPr/>
        </p:nvPicPr>
        <p:blipFill rotWithShape="1">
          <a:blip r:embed="rId5">
            <a:extLst>
              <a:ext uri="{28A0092B-C50C-407E-A947-70E740481C1C}">
                <a14:useLocalDpi xmlns:a14="http://schemas.microsoft.com/office/drawing/2010/main" val="0"/>
              </a:ext>
            </a:extLst>
          </a:blip>
          <a:srcRect l="24839" t="2965" r="24838" b="2965"/>
          <a:stretch/>
        </p:blipFill>
        <p:spPr>
          <a:xfrm>
            <a:off x="220414" y="4343400"/>
            <a:ext cx="1241272" cy="1237012"/>
          </a:xfrm>
          <a:prstGeom prst="ellipse">
            <a:avLst/>
          </a:prstGeom>
        </p:spPr>
      </p:pic>
    </p:spTree>
    <p:extLst>
      <p:ext uri="{BB962C8B-B14F-4D97-AF65-F5344CB8AC3E}">
        <p14:creationId xmlns:p14="http://schemas.microsoft.com/office/powerpoint/2010/main" val="583634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552562" y="496448"/>
            <a:ext cx="3471864" cy="307777"/>
          </a:xfrm>
          <a:prstGeom prst="rect">
            <a:avLst/>
          </a:prstGeom>
        </p:spPr>
        <p:txBody>
          <a:bodyPr wrap="square">
            <a:spAutoFit/>
          </a:bodyPr>
          <a:lstStyle/>
          <a:p>
            <a:pPr algn="ctr"/>
            <a:r>
              <a:rPr lang="es-MX"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VESTIMENTA</a:t>
            </a:r>
            <a:endParaRPr lang="es-MX"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3 CuadroTexto"/>
          <p:cNvSpPr txBox="1"/>
          <p:nvPr/>
        </p:nvSpPr>
        <p:spPr>
          <a:xfrm>
            <a:off x="223125" y="902638"/>
            <a:ext cx="4130738" cy="646331"/>
          </a:xfrm>
          <a:prstGeom prst="rect">
            <a:avLst/>
          </a:prstGeom>
          <a:noFill/>
        </p:spPr>
        <p:txBody>
          <a:bodyPr wrap="square" rtlCol="0">
            <a:spAutoFit/>
          </a:bodyPr>
          <a:lstStyle/>
          <a:p>
            <a:pPr algn="just"/>
            <a:r>
              <a:rPr lang="es-MX" sz="1200" dirty="0" smtClean="0">
                <a:solidFill>
                  <a:srgbClr val="354852"/>
                </a:solidFill>
                <a:latin typeface="Avenir Medium"/>
                <a:cs typeface="Avenir Medium"/>
              </a:rPr>
              <a:t>Tu </a:t>
            </a:r>
            <a:r>
              <a:rPr lang="es-MX" sz="1200" dirty="0">
                <a:solidFill>
                  <a:srgbClr val="354852"/>
                </a:solidFill>
                <a:latin typeface="Avenir Medium"/>
                <a:cs typeface="Avenir Medium"/>
              </a:rPr>
              <a:t>imagen es tu carta de presentación. Deberás portar tu uniforme y zapatos aseados así como colocar tu credencial en un lugar visible.</a:t>
            </a:r>
          </a:p>
        </p:txBody>
      </p:sp>
      <p:sp>
        <p:nvSpPr>
          <p:cNvPr id="11" name="3 CuadroTexto"/>
          <p:cNvSpPr txBox="1"/>
          <p:nvPr/>
        </p:nvSpPr>
        <p:spPr>
          <a:xfrm>
            <a:off x="4595154" y="940641"/>
            <a:ext cx="4130738" cy="830997"/>
          </a:xfrm>
          <a:prstGeom prst="rect">
            <a:avLst/>
          </a:prstGeom>
          <a:noFill/>
        </p:spPr>
        <p:txBody>
          <a:bodyPr wrap="square" rtlCol="0">
            <a:spAutoFit/>
          </a:bodyPr>
          <a:lstStyle/>
          <a:p>
            <a:pPr algn="just"/>
            <a:r>
              <a:rPr lang="es-MX" sz="1200" dirty="0" smtClean="0">
                <a:solidFill>
                  <a:srgbClr val="354852"/>
                </a:solidFill>
                <a:latin typeface="Avenir Medium"/>
                <a:cs typeface="Avenir Medium"/>
              </a:rPr>
              <a:t>El </a:t>
            </a:r>
            <a:r>
              <a:rPr lang="es-MX" sz="1200" dirty="0">
                <a:solidFill>
                  <a:srgbClr val="354852"/>
                </a:solidFill>
                <a:latin typeface="Avenir Medium"/>
                <a:cs typeface="Avenir Medium"/>
              </a:rPr>
              <a:t>Personal deberá abstenerse de cualquier acción que pueda poner en peligro su seguridad y la de terceras personas. En caso de siniestro sigue las instrucciones del personal capacitado.</a:t>
            </a:r>
          </a:p>
        </p:txBody>
      </p:sp>
      <p:pic>
        <p:nvPicPr>
          <p:cNvPr id="15" name="6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126" y="1705565"/>
            <a:ext cx="1750113" cy="1775379"/>
          </a:xfrm>
          <a:prstGeom prst="rect">
            <a:avLst/>
          </a:prstGeom>
        </p:spPr>
      </p:pic>
      <p:pic>
        <p:nvPicPr>
          <p:cNvPr id="17" name="9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4554" y="1699836"/>
            <a:ext cx="1781108" cy="1781108"/>
          </a:xfrm>
          <a:prstGeom prst="ellipse">
            <a:avLst/>
          </a:prstGeom>
        </p:spPr>
      </p:pic>
      <p:sp>
        <p:nvSpPr>
          <p:cNvPr id="18" name="4 CuadroTexto"/>
          <p:cNvSpPr txBox="1"/>
          <p:nvPr/>
        </p:nvSpPr>
        <p:spPr>
          <a:xfrm>
            <a:off x="5324914" y="496448"/>
            <a:ext cx="2752351" cy="307777"/>
          </a:xfrm>
          <a:prstGeom prst="rect">
            <a:avLst/>
          </a:prstGeom>
          <a:noFill/>
        </p:spPr>
        <p:txBody>
          <a:bodyPr wrap="none" rtlCol="0">
            <a:spAutoFit/>
          </a:bodyPr>
          <a:lstStyle/>
          <a:p>
            <a:r>
              <a:rPr lang="es-MX" b="1" dirty="0" smtClean="0">
                <a:latin typeface="Verdana" panose="020B0604030504040204" pitchFamily="34" charset="0"/>
                <a:ea typeface="Verdana" panose="020B0604030504040204" pitchFamily="34" charset="0"/>
                <a:cs typeface="Verdana" panose="020B0604030504040204" pitchFamily="34" charset="0"/>
              </a:rPr>
              <a:t>MEDIDAS DE SEGURIDAD</a:t>
            </a:r>
            <a:endParaRPr lang="es-MX" b="1" dirty="0">
              <a:latin typeface="Verdana" panose="020B0604030504040204" pitchFamily="34" charset="0"/>
              <a:ea typeface="Verdana" panose="020B0604030504040204" pitchFamily="34" charset="0"/>
              <a:cs typeface="Verdana" panose="020B0604030504040204" pitchFamily="34" charset="0"/>
            </a:endParaRPr>
          </a:p>
        </p:txBody>
      </p:sp>
      <p:pic>
        <p:nvPicPr>
          <p:cNvPr id="20" name="Imagen 19" descr="saf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3510" y="1914539"/>
            <a:ext cx="1506145" cy="1506145"/>
          </a:xfrm>
          <a:prstGeom prst="rect">
            <a:avLst/>
          </a:prstGeom>
        </p:spPr>
      </p:pic>
      <p:sp>
        <p:nvSpPr>
          <p:cNvPr id="21" name="3 CuadroTexto"/>
          <p:cNvSpPr txBox="1"/>
          <p:nvPr/>
        </p:nvSpPr>
        <p:spPr>
          <a:xfrm>
            <a:off x="1786467" y="4252929"/>
            <a:ext cx="9059333" cy="1200329"/>
          </a:xfrm>
          <a:prstGeom prst="rect">
            <a:avLst/>
          </a:prstGeom>
          <a:noFill/>
        </p:spPr>
        <p:txBody>
          <a:bodyPr wrap="square" rtlCol="0">
            <a:spAutoFit/>
          </a:bodyPr>
          <a:lstStyle/>
          <a:p>
            <a:pPr algn="just"/>
            <a:r>
              <a:rPr lang="es-MX" sz="1200" dirty="0">
                <a:solidFill>
                  <a:srgbClr val="354852"/>
                </a:solidFill>
                <a:latin typeface="Avenir Medium"/>
                <a:cs typeface="Avenir Medium"/>
              </a:rPr>
              <a:t>Si cuentas con un crédito es tu obligación el reportarlo a la agencia y si estás interesado en tramitar tu crédito de INFONAVIT, tienes que verificar que todos tus documentos estén en orden y actualizados (No. Afiliación, SAR, AFORE, RFC, CURP, Nombre)</a:t>
            </a:r>
          </a:p>
          <a:p>
            <a:pPr algn="just"/>
            <a:r>
              <a:rPr lang="es-MX" sz="1200" dirty="0">
                <a:solidFill>
                  <a:srgbClr val="354852"/>
                </a:solidFill>
                <a:latin typeface="Avenir Medium"/>
                <a:cs typeface="Avenir Medium"/>
              </a:rPr>
              <a:t>Investigar en los siguientes teléfonos o en la página de internet, si tienes la puntuación que se requiere para obtener un crédito.</a:t>
            </a:r>
          </a:p>
          <a:p>
            <a:pPr algn="just"/>
            <a:r>
              <a:rPr lang="es-MX" sz="1200" dirty="0">
                <a:solidFill>
                  <a:srgbClr val="354852"/>
                </a:solidFill>
                <a:latin typeface="Avenir Medium"/>
                <a:cs typeface="Avenir Medium"/>
              </a:rPr>
              <a:t>Ciudad de México: 9171-5050 (INFONATEL)</a:t>
            </a:r>
          </a:p>
          <a:p>
            <a:pPr algn="just"/>
            <a:r>
              <a:rPr lang="es-MX" sz="1200" dirty="0">
                <a:solidFill>
                  <a:srgbClr val="354852"/>
                </a:solidFill>
                <a:latin typeface="Avenir Medium"/>
                <a:cs typeface="Avenir Medium"/>
              </a:rPr>
              <a:t>Interior de la República: 01-800-00-839-00</a:t>
            </a:r>
          </a:p>
          <a:p>
            <a:pPr algn="just"/>
            <a:r>
              <a:rPr lang="es-MX" sz="1200" dirty="0" smtClean="0">
                <a:solidFill>
                  <a:srgbClr val="354852"/>
                </a:solidFill>
                <a:latin typeface="Avenir Medium"/>
                <a:cs typeface="Avenir Medium"/>
              </a:rPr>
              <a:t>www.infonavit.gob.mx</a:t>
            </a:r>
            <a:endParaRPr lang="es-MX" sz="1200" dirty="0">
              <a:solidFill>
                <a:srgbClr val="354852"/>
              </a:solidFill>
              <a:latin typeface="Avenir Medium"/>
              <a:cs typeface="Avenir Medium"/>
            </a:endParaRPr>
          </a:p>
        </p:txBody>
      </p:sp>
      <p:sp>
        <p:nvSpPr>
          <p:cNvPr id="22" name="4 CuadroTexto"/>
          <p:cNvSpPr txBox="1"/>
          <p:nvPr/>
        </p:nvSpPr>
        <p:spPr>
          <a:xfrm>
            <a:off x="1846104" y="3945152"/>
            <a:ext cx="1938795" cy="369332"/>
          </a:xfrm>
          <a:prstGeom prst="rect">
            <a:avLst/>
          </a:prstGeom>
          <a:noFill/>
        </p:spPr>
        <p:txBody>
          <a:bodyPr wrap="square" rtlCol="0">
            <a:spAutoFit/>
          </a:bodyPr>
          <a:lstStyle/>
          <a:p>
            <a:r>
              <a:rPr lang="es-MX" b="1" dirty="0" smtClean="0">
                <a:latin typeface="Verdana" panose="020B0604030504040204" pitchFamily="34" charset="0"/>
                <a:ea typeface="Verdana" panose="020B0604030504040204" pitchFamily="34" charset="0"/>
                <a:cs typeface="Verdana" panose="020B0604030504040204" pitchFamily="34" charset="0"/>
              </a:rPr>
              <a:t>INFONAVIT</a:t>
            </a:r>
            <a:endParaRPr lang="es-MX" b="1" dirty="0">
              <a:latin typeface="Verdana" panose="020B0604030504040204" pitchFamily="34" charset="0"/>
              <a:ea typeface="Verdana" panose="020B0604030504040204" pitchFamily="34" charset="0"/>
              <a:cs typeface="Verdana" panose="020B0604030504040204" pitchFamily="34" charset="0"/>
            </a:endParaRPr>
          </a:p>
        </p:txBody>
      </p:sp>
      <p:pic>
        <p:nvPicPr>
          <p:cNvPr id="23" name="Imagen 22" descr="logo-INFONAVI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588" y="4012885"/>
            <a:ext cx="1854049" cy="1854049"/>
          </a:xfrm>
          <a:prstGeom prst="rect">
            <a:avLst/>
          </a:prstGeom>
        </p:spPr>
      </p:pic>
    </p:spTree>
    <p:extLst>
      <p:ext uri="{BB962C8B-B14F-4D97-AF65-F5344CB8AC3E}">
        <p14:creationId xmlns:p14="http://schemas.microsoft.com/office/powerpoint/2010/main" val="2254682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88409" y="888902"/>
            <a:ext cx="9039325" cy="369332"/>
          </a:xfrm>
          <a:prstGeom prst="rect">
            <a:avLst/>
          </a:prstGeom>
        </p:spPr>
        <p:txBody>
          <a:bodyPr wrap="square">
            <a:spAutoFit/>
          </a:bodyPr>
          <a:lstStyle/>
          <a:p>
            <a:pPr algn="ctr"/>
            <a:r>
              <a:rPr lang="es-MX" sz="1800" b="1" dirty="0">
                <a:latin typeface="Verdana" panose="020B0604030504040204" pitchFamily="34" charset="0"/>
                <a:ea typeface="Verdana" panose="020B0604030504040204" pitchFamily="34" charset="0"/>
                <a:cs typeface="Verdana" panose="020B0604030504040204" pitchFamily="34" charset="0"/>
              </a:rPr>
              <a:t>CÓDIGO DE ÉTICA</a:t>
            </a:r>
          </a:p>
        </p:txBody>
      </p:sp>
      <p:sp>
        <p:nvSpPr>
          <p:cNvPr id="14" name="3 CuadroTexto"/>
          <p:cNvSpPr txBox="1"/>
          <p:nvPr/>
        </p:nvSpPr>
        <p:spPr>
          <a:xfrm>
            <a:off x="1038764" y="1731692"/>
            <a:ext cx="9188970" cy="3785652"/>
          </a:xfrm>
          <a:prstGeom prst="rect">
            <a:avLst/>
          </a:prstGeom>
          <a:noFill/>
        </p:spPr>
        <p:txBody>
          <a:bodyPr wrap="square" rtlCol="0">
            <a:spAutoFit/>
          </a:bodyPr>
          <a:lstStyle/>
          <a:p>
            <a:pPr algn="just"/>
            <a:r>
              <a:rPr lang="es-MX" sz="1600" dirty="0">
                <a:solidFill>
                  <a:srgbClr val="354852"/>
                </a:solidFill>
                <a:latin typeface="Avenir Medium"/>
                <a:cs typeface="Avenir Medium"/>
              </a:rPr>
              <a:t>El código de ética de PROMERC, refleja lo que somos y nuestros compromisos a través de los valores y principios que rigen y orientan nuestro comportamiento.</a:t>
            </a:r>
          </a:p>
          <a:p>
            <a:pPr algn="just"/>
            <a:endParaRPr lang="es-MX" sz="1600" dirty="0">
              <a:solidFill>
                <a:srgbClr val="354852"/>
              </a:solidFill>
              <a:latin typeface="Avenir Medium"/>
              <a:cs typeface="Avenir Medium"/>
            </a:endParaRPr>
          </a:p>
          <a:p>
            <a:pPr algn="just"/>
            <a:r>
              <a:rPr lang="es-MX" sz="1600" dirty="0">
                <a:solidFill>
                  <a:srgbClr val="354852"/>
                </a:solidFill>
                <a:latin typeface="Avenir Medium"/>
                <a:cs typeface="Avenir Medium"/>
              </a:rPr>
              <a:t>Toda información generada y desarrollada por los integrantes de PROMERC como resultado de sus actividades laborales es propiedad de PROMERC.</a:t>
            </a:r>
          </a:p>
          <a:p>
            <a:pPr algn="just"/>
            <a:r>
              <a:rPr lang="es-MX" sz="1600" dirty="0">
                <a:solidFill>
                  <a:srgbClr val="354852"/>
                </a:solidFill>
                <a:latin typeface="Avenir Medium"/>
                <a:cs typeface="Avenir Medium"/>
              </a:rPr>
              <a:t>Toda persona que preste un servicio a PROMERC o tenga acceso a información privilegiada tiene prohibido efectuar operaciones por cuenta propia o de terceros.</a:t>
            </a:r>
          </a:p>
          <a:p>
            <a:pPr algn="just"/>
            <a:r>
              <a:rPr lang="es-MX" sz="1600" dirty="0">
                <a:solidFill>
                  <a:srgbClr val="354852"/>
                </a:solidFill>
                <a:latin typeface="Avenir Medium"/>
                <a:cs typeface="Avenir Medium"/>
              </a:rPr>
              <a:t>Es compromiso de los integrantes de PROMERC utilizar los recursos a nuestro cargo con transparencia y responsabilidad.</a:t>
            </a:r>
          </a:p>
          <a:p>
            <a:pPr algn="just"/>
            <a:r>
              <a:rPr lang="es-MX" sz="1600" dirty="0">
                <a:solidFill>
                  <a:srgbClr val="354852"/>
                </a:solidFill>
                <a:latin typeface="Avenir Medium"/>
                <a:cs typeface="Avenir Medium"/>
              </a:rPr>
              <a:t>Habrá conflicto de interés cuando se anteponga el interés personal sobre los intereses de PROMERC.</a:t>
            </a:r>
          </a:p>
          <a:p>
            <a:pPr algn="just"/>
            <a:r>
              <a:rPr lang="es-MX" sz="1600" dirty="0">
                <a:solidFill>
                  <a:srgbClr val="354852"/>
                </a:solidFill>
                <a:latin typeface="Avenir Medium"/>
                <a:cs typeface="Avenir Medium"/>
              </a:rPr>
              <a:t>Es responsabilidad de todos los miembros de PROMERC, el informar sobre cualquier conducta inapropiada. Se guardará absoluta confidencialidad a las personas que denuncien estos hechos.</a:t>
            </a:r>
          </a:p>
          <a:p>
            <a:pPr algn="just"/>
            <a:endParaRPr lang="es-MX" sz="1600" dirty="0">
              <a:solidFill>
                <a:srgbClr val="354852"/>
              </a:solidFill>
              <a:latin typeface="Avenir Medium"/>
              <a:cs typeface="Avenir Medium"/>
            </a:endParaRPr>
          </a:p>
          <a:p>
            <a:pPr algn="just"/>
            <a:r>
              <a:rPr lang="es-MX" sz="1600" dirty="0">
                <a:solidFill>
                  <a:srgbClr val="354852"/>
                </a:solidFill>
                <a:latin typeface="Avenir Medium"/>
                <a:cs typeface="Avenir Medium"/>
              </a:rPr>
              <a:t>Podrás encontrar el documento completo en nuestra página: www.promerc.com.mx</a:t>
            </a:r>
          </a:p>
        </p:txBody>
      </p:sp>
    </p:spTree>
    <p:extLst>
      <p:ext uri="{BB962C8B-B14F-4D97-AF65-F5344CB8AC3E}">
        <p14:creationId xmlns:p14="http://schemas.microsoft.com/office/powerpoint/2010/main" val="1408634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CuadroTexto 6"/>
          <p:cNvSpPr txBox="1"/>
          <p:nvPr/>
        </p:nvSpPr>
        <p:spPr>
          <a:xfrm>
            <a:off x="1061254" y="1464601"/>
            <a:ext cx="4160008" cy="3170099"/>
          </a:xfrm>
          <a:prstGeom prst="rect">
            <a:avLst/>
          </a:prstGeom>
          <a:noFill/>
        </p:spPr>
        <p:txBody>
          <a:bodyPr wrap="square" rtlCol="0">
            <a:spAutoFit/>
          </a:bodyPr>
          <a:lstStyle/>
          <a:p>
            <a:pPr algn="ctr"/>
            <a:r>
              <a:rPr lang="es-ES" sz="2800" dirty="0" smtClean="0">
                <a:solidFill>
                  <a:srgbClr val="1F2A32"/>
                </a:solidFill>
                <a:latin typeface="Nexa Bold"/>
                <a:cs typeface="Nexa Bold"/>
              </a:rPr>
              <a:t>CONTACTO</a:t>
            </a:r>
            <a:endParaRPr lang="es-ES" sz="2800" dirty="0" smtClean="0">
              <a:solidFill>
                <a:srgbClr val="7F7F7F"/>
              </a:solidFill>
              <a:latin typeface="Avenir Medium"/>
              <a:cs typeface="Avenir Medium"/>
            </a:endParaRPr>
          </a:p>
          <a:p>
            <a:pPr algn="ctr"/>
            <a:r>
              <a:rPr lang="es-ES" sz="2000" dirty="0">
                <a:solidFill>
                  <a:srgbClr val="7F7F7F"/>
                </a:solidFill>
                <a:latin typeface="Avenir Medium"/>
                <a:cs typeface="Avenir Medium"/>
              </a:rPr>
              <a:t>01 800 5086 800</a:t>
            </a:r>
          </a:p>
          <a:p>
            <a:pPr algn="ctr"/>
            <a:r>
              <a:rPr lang="es-ES" sz="2000" dirty="0">
                <a:solidFill>
                  <a:srgbClr val="7F7F7F"/>
                </a:solidFill>
                <a:latin typeface="Avenir Medium"/>
                <a:cs typeface="Avenir Medium"/>
              </a:rPr>
              <a:t>25.81.53.97</a:t>
            </a:r>
          </a:p>
          <a:p>
            <a:pPr algn="ctr"/>
            <a:r>
              <a:rPr lang="es-ES" sz="2000" dirty="0">
                <a:solidFill>
                  <a:srgbClr val="7F7F7F"/>
                </a:solidFill>
                <a:latin typeface="Avenir Medium"/>
                <a:cs typeface="Avenir Medium"/>
              </a:rPr>
              <a:t>mexico@promerc.com.mx</a:t>
            </a:r>
          </a:p>
          <a:p>
            <a:pPr algn="ctr"/>
            <a:endParaRPr lang="es-ES" sz="2800" dirty="0" smtClean="0">
              <a:solidFill>
                <a:srgbClr val="7F7F7F"/>
              </a:solidFill>
              <a:latin typeface="Avenir Medium"/>
              <a:cs typeface="Avenir Medium"/>
            </a:endParaRPr>
          </a:p>
          <a:p>
            <a:pPr algn="ctr"/>
            <a:r>
              <a:rPr lang="es-ES" sz="2400" dirty="0">
                <a:solidFill>
                  <a:srgbClr val="1F2A32"/>
                </a:solidFill>
                <a:latin typeface="Nexa Bold"/>
                <a:cs typeface="Nexa Bold"/>
              </a:rPr>
              <a:t>DIRECCIÓN</a:t>
            </a:r>
          </a:p>
          <a:p>
            <a:pPr algn="ctr"/>
            <a:r>
              <a:rPr lang="es-ES" sz="2000" dirty="0" smtClean="0">
                <a:solidFill>
                  <a:srgbClr val="7F7F7F"/>
                </a:solidFill>
                <a:latin typeface="Avenir Medium"/>
                <a:cs typeface="Avenir Medium"/>
              </a:rPr>
              <a:t>Calle Manuel María Contreras #59,</a:t>
            </a:r>
          </a:p>
          <a:p>
            <a:pPr algn="ctr"/>
            <a:r>
              <a:rPr lang="es-ES" sz="2000" dirty="0" smtClean="0">
                <a:solidFill>
                  <a:srgbClr val="7F7F7F"/>
                </a:solidFill>
                <a:latin typeface="Avenir Medium"/>
                <a:cs typeface="Avenir Medium"/>
              </a:rPr>
              <a:t>Col San Rafael, Del</a:t>
            </a:r>
            <a:r>
              <a:rPr lang="es-ES" sz="2000" dirty="0">
                <a:solidFill>
                  <a:srgbClr val="7F7F7F"/>
                </a:solidFill>
                <a:latin typeface="Avenir Medium"/>
                <a:cs typeface="Avenir Medium"/>
              </a:rPr>
              <a:t>. </a:t>
            </a:r>
            <a:r>
              <a:rPr lang="es-ES" sz="2000" dirty="0" smtClean="0">
                <a:solidFill>
                  <a:srgbClr val="7F7F7F"/>
                </a:solidFill>
                <a:latin typeface="Avenir Medium"/>
                <a:cs typeface="Avenir Medium"/>
              </a:rPr>
              <a:t>Cuauhtémoc,</a:t>
            </a:r>
          </a:p>
          <a:p>
            <a:pPr algn="ctr"/>
            <a:r>
              <a:rPr lang="es-ES" sz="2000" dirty="0" smtClean="0">
                <a:solidFill>
                  <a:srgbClr val="7F7F7F"/>
                </a:solidFill>
                <a:latin typeface="Avenir Medium"/>
                <a:cs typeface="Avenir Medium"/>
              </a:rPr>
              <a:t>C.P.  06470, CDMX</a:t>
            </a:r>
            <a:endParaRPr lang="es-ES" sz="2000" dirty="0">
              <a:solidFill>
                <a:srgbClr val="7F7F7F"/>
              </a:solidFill>
              <a:latin typeface="Avenir Medium"/>
              <a:cs typeface="Avenir Medium"/>
            </a:endParaRPr>
          </a:p>
        </p:txBody>
      </p:sp>
    </p:spTree>
    <p:extLst>
      <p:ext uri="{BB962C8B-B14F-4D97-AF65-F5344CB8AC3E}">
        <p14:creationId xmlns:p14="http://schemas.microsoft.com/office/powerpoint/2010/main" val="10252769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ok FONDO PROMERC personal PROMERC.jpg"/>
          <p:cNvPicPr>
            <a:picLocks noChangeAspect="1"/>
          </p:cNvPicPr>
          <p:nvPr/>
        </p:nvPicPr>
        <p:blipFill rotWithShape="1">
          <a:blip r:embed="rId2">
            <a:extLst>
              <a:ext uri="{28A0092B-C50C-407E-A947-70E740481C1C}">
                <a14:useLocalDpi xmlns:a14="http://schemas.microsoft.com/office/drawing/2010/main" val="0"/>
              </a:ext>
            </a:extLst>
          </a:blip>
          <a:srcRect l="45482" t="3191"/>
          <a:stretch/>
        </p:blipFill>
        <p:spPr>
          <a:xfrm>
            <a:off x="123088" y="1365289"/>
            <a:ext cx="4099405" cy="4094173"/>
          </a:xfrm>
          <a:prstGeom prst="ellipse">
            <a:avLst/>
          </a:prstGeom>
          <a:effectLst>
            <a:outerShdw blurRad="50800" dist="38100" dir="2700000" algn="tl" rotWithShape="0">
              <a:prstClr val="black">
                <a:alpha val="40000"/>
              </a:prstClr>
            </a:outerShdw>
          </a:effectLst>
        </p:spPr>
      </p:pic>
      <p:sp>
        <p:nvSpPr>
          <p:cNvPr id="4" name="Rectángulo 3"/>
          <p:cNvSpPr/>
          <p:nvPr/>
        </p:nvSpPr>
        <p:spPr>
          <a:xfrm>
            <a:off x="1064050" y="482075"/>
            <a:ext cx="2132259" cy="584769"/>
          </a:xfrm>
          <a:prstGeom prst="rect">
            <a:avLst/>
          </a:prstGeom>
        </p:spPr>
        <p:txBody>
          <a:bodyPr wrap="none" lIns="91432" tIns="45717" rIns="91432" bIns="45717">
            <a:spAutoFit/>
          </a:bodyPr>
          <a:lstStyle/>
          <a:p>
            <a:r>
              <a:rPr lang="es-ES" sz="3200" dirty="0" smtClean="0">
                <a:solidFill>
                  <a:srgbClr val="404040"/>
                </a:solidFill>
                <a:latin typeface="Nexa Bold"/>
                <a:cs typeface="Nexa Bold"/>
              </a:rPr>
              <a:t>SOMOS…</a:t>
            </a:r>
            <a:r>
              <a:rPr lang="es-ES" sz="3200" dirty="0">
                <a:solidFill>
                  <a:srgbClr val="404040"/>
                </a:solidFill>
                <a:latin typeface="Nexa Bold"/>
                <a:cs typeface="Nexa Bold"/>
              </a:rPr>
              <a:t>.</a:t>
            </a:r>
            <a:endParaRPr lang="es-MX" sz="3200" dirty="0">
              <a:solidFill>
                <a:srgbClr val="404040"/>
              </a:solidFill>
              <a:latin typeface="Nexa Bold"/>
              <a:cs typeface="Nexa Bold"/>
            </a:endParaRPr>
          </a:p>
        </p:txBody>
      </p:sp>
      <p:pic>
        <p:nvPicPr>
          <p:cNvPr id="5" name="Imagen 4" descr="CUBO VERD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8182" y="526048"/>
            <a:ext cx="495868" cy="479383"/>
          </a:xfrm>
          <a:prstGeom prst="rect">
            <a:avLst/>
          </a:prstGeom>
        </p:spPr>
      </p:pic>
      <p:sp>
        <p:nvSpPr>
          <p:cNvPr id="6" name="CuadroTexto 5"/>
          <p:cNvSpPr txBox="1"/>
          <p:nvPr/>
        </p:nvSpPr>
        <p:spPr>
          <a:xfrm>
            <a:off x="4396878" y="1516854"/>
            <a:ext cx="6209980" cy="3360910"/>
          </a:xfrm>
          <a:prstGeom prst="rect">
            <a:avLst/>
          </a:prstGeom>
          <a:noFill/>
        </p:spPr>
        <p:txBody>
          <a:bodyPr wrap="square" lIns="91431" tIns="45715" rIns="91431" bIns="45715" rtlCol="0">
            <a:spAutoFit/>
          </a:bodyPr>
          <a:lstStyle/>
          <a:p>
            <a:pPr algn="just">
              <a:lnSpc>
                <a:spcPct val="110000"/>
              </a:lnSpc>
            </a:pPr>
            <a:r>
              <a:rPr lang="es-MX" sz="1800" dirty="0" smtClean="0">
                <a:solidFill>
                  <a:srgbClr val="354852"/>
                </a:solidFill>
                <a:latin typeface="Nexa Light"/>
                <a:cs typeface="Nexa Light"/>
              </a:rPr>
              <a:t>Con </a:t>
            </a:r>
            <a:r>
              <a:rPr lang="es-MX" sz="1800" dirty="0" smtClean="0">
                <a:solidFill>
                  <a:srgbClr val="354852"/>
                </a:solidFill>
                <a:latin typeface="Nexa Light"/>
                <a:cs typeface="Nexa Light"/>
              </a:rPr>
              <a:t>40 </a:t>
            </a:r>
            <a:r>
              <a:rPr lang="es-MX" sz="1800" dirty="0" smtClean="0">
                <a:solidFill>
                  <a:srgbClr val="354852"/>
                </a:solidFill>
                <a:latin typeface="Nexa Light"/>
                <a:cs typeface="Nexa Light"/>
              </a:rPr>
              <a:t>años de romper esquemas y rebasar objetivos de más de 80 marcas líderes en México, PROMERC se mantiene a la vanguardia de las necesidades y conductas de los consumidores para aportar siempre la mejor estrategia de Shopper Marketing e inteligencia de mercado a nuestros clientes transformándonos en un SOCIO DE NEGOCIOS </a:t>
            </a:r>
            <a:r>
              <a:rPr lang="es-MX" sz="1800" dirty="0" smtClean="0">
                <a:solidFill>
                  <a:srgbClr val="435A66"/>
                </a:solidFill>
                <a:latin typeface="Nexa Light"/>
                <a:cs typeface="Nexa Light"/>
              </a:rPr>
              <a:t>.</a:t>
            </a:r>
          </a:p>
          <a:p>
            <a:pPr algn="just">
              <a:lnSpc>
                <a:spcPct val="110000"/>
              </a:lnSpc>
            </a:pPr>
            <a:endParaRPr lang="es-MX" sz="1800" dirty="0" smtClean="0">
              <a:solidFill>
                <a:srgbClr val="435A66"/>
              </a:solidFill>
              <a:latin typeface="Nexa Light"/>
              <a:cs typeface="Nexa Light"/>
            </a:endParaRPr>
          </a:p>
          <a:p>
            <a:pPr algn="just"/>
            <a:r>
              <a:rPr lang="es-MX" sz="1800" dirty="0" smtClean="0">
                <a:solidFill>
                  <a:srgbClr val="435A66"/>
                </a:solidFill>
                <a:latin typeface="Nexa Light"/>
                <a:cs typeface="Nexa Light"/>
              </a:rPr>
              <a:t>Ponemos a tu disposición un equipo apasionado y talentoso en cada área, asegurando y potencializando tus metas y objetivos en cada proyecto.</a:t>
            </a:r>
            <a:endParaRPr lang="es-MX" sz="1800" dirty="0">
              <a:solidFill>
                <a:srgbClr val="435A66"/>
              </a:solidFill>
              <a:latin typeface="Nexa Light"/>
              <a:cs typeface="Nexa Light"/>
            </a:endParaRPr>
          </a:p>
        </p:txBody>
      </p:sp>
    </p:spTree>
    <p:extLst>
      <p:ext uri="{BB962C8B-B14F-4D97-AF65-F5344CB8AC3E}">
        <p14:creationId xmlns:p14="http://schemas.microsoft.com/office/powerpoint/2010/main" val="3014328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adroTexto 17"/>
          <p:cNvSpPr txBox="1"/>
          <p:nvPr/>
        </p:nvSpPr>
        <p:spPr>
          <a:xfrm>
            <a:off x="1267197" y="0"/>
            <a:ext cx="5903337" cy="1169549"/>
          </a:xfrm>
          <a:prstGeom prst="rect">
            <a:avLst/>
          </a:prstGeom>
          <a:noFill/>
        </p:spPr>
        <p:txBody>
          <a:bodyPr wrap="square" lIns="91431" tIns="45715" rIns="91431" bIns="45715" rtlCol="0">
            <a:spAutoFit/>
          </a:bodyPr>
          <a:lstStyle/>
          <a:p>
            <a:r>
              <a:rPr lang="es-ES" sz="3500" b="1" dirty="0">
                <a:solidFill>
                  <a:srgbClr val="435A66"/>
                </a:solidFill>
                <a:latin typeface="Nexa Bold"/>
                <a:cs typeface="Nexa Bold"/>
              </a:rPr>
              <a:t>ALGUNOS DE NUESTROS</a:t>
            </a:r>
          </a:p>
          <a:p>
            <a:r>
              <a:rPr lang="es-ES" sz="3500" b="1" dirty="0">
                <a:solidFill>
                  <a:srgbClr val="E46C0A"/>
                </a:solidFill>
                <a:latin typeface="Nexa Bold"/>
                <a:cs typeface="Nexa Bold"/>
              </a:rPr>
              <a:t>CASOS DE ÉXITO</a:t>
            </a:r>
          </a:p>
        </p:txBody>
      </p:sp>
      <p:pic>
        <p:nvPicPr>
          <p:cNvPr id="39" name="Imagen 38" descr="CUBOS SERVICIOS 2017.png"/>
          <p:cNvPicPr>
            <a:picLocks noChangeAspect="1"/>
          </p:cNvPicPr>
          <p:nvPr/>
        </p:nvPicPr>
        <p:blipFill rotWithShape="1">
          <a:blip r:embed="rId3" cstate="screen">
            <a:extLst>
              <a:ext uri="{28A0092B-C50C-407E-A947-70E740481C1C}">
                <a14:useLocalDpi xmlns:a14="http://schemas.microsoft.com/office/drawing/2010/main"/>
              </a:ext>
            </a:extLst>
          </a:blip>
          <a:srcRect t="82763"/>
          <a:stretch/>
        </p:blipFill>
        <p:spPr>
          <a:xfrm>
            <a:off x="627567" y="202659"/>
            <a:ext cx="527577" cy="551364"/>
          </a:xfrm>
          <a:prstGeom prst="rect">
            <a:avLst/>
          </a:prstGeom>
        </p:spPr>
      </p:pic>
      <p:pic>
        <p:nvPicPr>
          <p:cNvPr id="25" name="Imagen 24" descr="promerc persona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4242" y="2985204"/>
            <a:ext cx="2725217" cy="2710335"/>
          </a:xfrm>
          <a:prstGeom prst="rect">
            <a:avLst/>
          </a:prstGeom>
          <a:ln>
            <a:noFill/>
          </a:ln>
          <a:effectLst>
            <a:outerShdw blurRad="50800" dist="38100" dir="2700000" algn="tl" rotWithShape="0">
              <a:prstClr val="black">
                <a:alpha val="40000"/>
              </a:prstClr>
            </a:outerShdw>
          </a:effectLst>
        </p:spPr>
      </p:pic>
      <p:pic>
        <p:nvPicPr>
          <p:cNvPr id="26" name="Imagen 25" descr="CASOS-DE-ÉXITO-marcas-en-gris.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140191" y="5539193"/>
            <a:ext cx="1218707" cy="656153"/>
          </a:xfrm>
          <a:prstGeom prst="rect">
            <a:avLst/>
          </a:prstGeom>
        </p:spPr>
      </p:pic>
      <p:pic>
        <p:nvPicPr>
          <p:cNvPr id="28" name="Imagen 27" descr="CASOS-DE-ÉXITO-marcas-en-gris.pn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585190" y="2996753"/>
            <a:ext cx="1060002" cy="493470"/>
          </a:xfrm>
          <a:prstGeom prst="rect">
            <a:avLst/>
          </a:prstGeom>
        </p:spPr>
      </p:pic>
      <p:pic>
        <p:nvPicPr>
          <p:cNvPr id="29" name="Imagen 28" descr="CASOS-DE-ÉXITO-marcas-en-gris.png"/>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751491" y="1277229"/>
            <a:ext cx="5058551" cy="2230392"/>
          </a:xfrm>
          <a:prstGeom prst="rect">
            <a:avLst/>
          </a:prstGeom>
        </p:spPr>
      </p:pic>
      <p:pic>
        <p:nvPicPr>
          <p:cNvPr id="31" name="Imagen 30" descr="Resistol-01.png"/>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5980502" y="5011518"/>
            <a:ext cx="750515" cy="503979"/>
          </a:xfrm>
          <a:prstGeom prst="rect">
            <a:avLst/>
          </a:prstGeom>
        </p:spPr>
      </p:pic>
      <p:pic>
        <p:nvPicPr>
          <p:cNvPr id="32" name="Imagen 31" descr="logo.png"/>
          <p:cNvPicPr>
            <a:picLocks noChangeAspect="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tretch>
            <a:fillRect/>
          </a:stretch>
        </p:blipFill>
        <p:spPr>
          <a:xfrm>
            <a:off x="3871910" y="4304070"/>
            <a:ext cx="727686" cy="567299"/>
          </a:xfrm>
          <a:prstGeom prst="rect">
            <a:avLst/>
          </a:prstGeom>
        </p:spPr>
      </p:pic>
      <p:pic>
        <p:nvPicPr>
          <p:cNvPr id="33" name="Imagen 32" descr="Crayola_logo.jpg"/>
          <p:cNvPicPr>
            <a:picLocks noChangeAspect="1"/>
          </p:cNvPicPr>
          <p:nvPr/>
        </p:nvPicPr>
        <p:blipFill>
          <a:blip r:embed="rId11" cstate="print">
            <a:extLst>
              <a:ext uri="{BEBA8EAE-BF5A-486C-A8C5-ECC9F3942E4B}">
                <a14:imgProps xmlns:a14="http://schemas.microsoft.com/office/drawing/2010/main">
                  <a14:imgLayer r:embed="rId12">
                    <a14:imgEffect>
                      <a14:backgroundRemoval t="4735" b="89833" l="3223" r="97852"/>
                    </a14:imgEffect>
                    <a14:imgEffect>
                      <a14:saturation sat="0"/>
                    </a14:imgEffect>
                  </a14:imgLayer>
                </a14:imgProps>
              </a:ext>
              <a:ext uri="{28A0092B-C50C-407E-A947-70E740481C1C}">
                <a14:useLocalDpi xmlns:a14="http://schemas.microsoft.com/office/drawing/2010/main"/>
              </a:ext>
            </a:extLst>
          </a:blip>
          <a:stretch>
            <a:fillRect/>
          </a:stretch>
        </p:blipFill>
        <p:spPr>
          <a:xfrm>
            <a:off x="2707593" y="2271868"/>
            <a:ext cx="751434" cy="526884"/>
          </a:xfrm>
          <a:prstGeom prst="rect">
            <a:avLst/>
          </a:prstGeom>
        </p:spPr>
      </p:pic>
      <p:pic>
        <p:nvPicPr>
          <p:cNvPr id="34" name="Imagen 33" descr="CASOS-DE-ÉXITO-marcas-en-gris.png"/>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8652334" y="4196800"/>
            <a:ext cx="2222752" cy="735399"/>
          </a:xfrm>
          <a:prstGeom prst="rect">
            <a:avLst/>
          </a:prstGeom>
        </p:spPr>
      </p:pic>
      <p:pic>
        <p:nvPicPr>
          <p:cNvPr id="35" name="Imagen 34" descr="CASOS-DE-ÉXITO-marcas-en-gris.png"/>
          <p:cNvPicPr>
            <a:picLocks noChangeAspect="1"/>
          </p:cNvPicPr>
          <p:nvPr/>
        </p:nvPicPr>
        <p:blipFill rotWithShape="1">
          <a:blip r:embed="rId14" cstate="print">
            <a:extLst>
              <a:ext uri="{28A0092B-C50C-407E-A947-70E740481C1C}">
                <a14:useLocalDpi xmlns:a14="http://schemas.microsoft.com/office/drawing/2010/main"/>
              </a:ext>
            </a:extLst>
          </a:blip>
          <a:srcRect r="-150"/>
          <a:stretch/>
        </p:blipFill>
        <p:spPr>
          <a:xfrm>
            <a:off x="6998660" y="4881138"/>
            <a:ext cx="4214581" cy="692615"/>
          </a:xfrm>
          <a:prstGeom prst="rect">
            <a:avLst/>
          </a:prstGeom>
        </p:spPr>
      </p:pic>
      <p:pic>
        <p:nvPicPr>
          <p:cNvPr id="37" name="Imagen 36" descr="CASOS-DE-ÉXITO-marcas-en-gris.png"/>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2090049" y="1632896"/>
            <a:ext cx="1655040" cy="554230"/>
          </a:xfrm>
          <a:prstGeom prst="rect">
            <a:avLst/>
          </a:prstGeom>
        </p:spPr>
      </p:pic>
      <p:pic>
        <p:nvPicPr>
          <p:cNvPr id="40" name="Imagen 39" descr="janel.jpg"/>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10000" b="90000" l="10000" r="91000">
                        <a14:foregroundMark x1="43571" y1="44667" x2="49714" y2="52333"/>
                      </a14:backgroundRemoval>
                    </a14:imgEffect>
                    <a14:imgEffect>
                      <a14:saturation sat="0"/>
                    </a14:imgEffect>
                  </a14:imgLayer>
                </a14:imgProps>
              </a:ext>
              <a:ext uri="{28A0092B-C50C-407E-A947-70E740481C1C}">
                <a14:useLocalDpi xmlns:a14="http://schemas.microsoft.com/office/drawing/2010/main"/>
              </a:ext>
            </a:extLst>
          </a:blip>
          <a:srcRect l="9598" t="30314" r="9042" b="29444"/>
          <a:stretch/>
        </p:blipFill>
        <p:spPr>
          <a:xfrm>
            <a:off x="4591835" y="5174110"/>
            <a:ext cx="1123820" cy="238228"/>
          </a:xfrm>
          <a:prstGeom prst="rect">
            <a:avLst/>
          </a:prstGeom>
        </p:spPr>
      </p:pic>
      <p:pic>
        <p:nvPicPr>
          <p:cNvPr id="46" name="Imagen 45" descr="Parker-logo-new-and-original.png"/>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3871910" y="2957683"/>
            <a:ext cx="656441" cy="492331"/>
          </a:xfrm>
          <a:prstGeom prst="rect">
            <a:avLst/>
          </a:prstGeom>
        </p:spPr>
      </p:pic>
      <p:pic>
        <p:nvPicPr>
          <p:cNvPr id="47" name="Imagen 46" descr="CASOS-DE-ÉXITO-marcas-en-gris.png"/>
          <p:cNvPicPr>
            <a:picLocks noChangeAspect="1"/>
          </p:cNvPicPr>
          <p:nvPr/>
        </p:nvPicPr>
        <p:blipFill rotWithShape="1">
          <a:blip r:embed="rId19" cstate="print">
            <a:extLst>
              <a:ext uri="{28A0092B-C50C-407E-A947-70E740481C1C}">
                <a14:useLocalDpi xmlns:a14="http://schemas.microsoft.com/office/drawing/2010/main"/>
              </a:ext>
            </a:extLst>
          </a:blip>
          <a:srcRect/>
          <a:stretch/>
        </p:blipFill>
        <p:spPr>
          <a:xfrm>
            <a:off x="3459027" y="3490223"/>
            <a:ext cx="7416059" cy="576688"/>
          </a:xfrm>
          <a:prstGeom prst="rect">
            <a:avLst/>
          </a:prstGeom>
        </p:spPr>
      </p:pic>
      <p:pic>
        <p:nvPicPr>
          <p:cNvPr id="48" name="Imagen 47" descr="Olay-LOGO-GRIS.png"/>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3596297" y="5001349"/>
            <a:ext cx="665277" cy="562636"/>
          </a:xfrm>
          <a:prstGeom prst="rect">
            <a:avLst/>
          </a:prstGeom>
        </p:spPr>
      </p:pic>
      <p:pic>
        <p:nvPicPr>
          <p:cNvPr id="49" name="Imagen 48" descr="waterman-logocolor.png"/>
          <p:cNvPicPr>
            <a:picLocks noChangeAspect="1"/>
          </p:cNvPicPr>
          <p:nvPr/>
        </p:nvPicPr>
        <p:blipFill>
          <a:blip r:embed="rId21" cstate="print">
            <a:extLst>
              <a:ext uri="{BEBA8EAE-BF5A-486C-A8C5-ECC9F3942E4B}">
                <a14:imgProps xmlns:a14="http://schemas.microsoft.com/office/drawing/2010/main">
                  <a14:imgLayer r:embed="rId22">
                    <a14:imgEffect>
                      <a14:saturation sat="0"/>
                    </a14:imgEffect>
                  </a14:imgLayer>
                </a14:imgProps>
              </a:ext>
              <a:ext uri="{28A0092B-C50C-407E-A947-70E740481C1C}">
                <a14:useLocalDpi xmlns:a14="http://schemas.microsoft.com/office/drawing/2010/main"/>
              </a:ext>
            </a:extLst>
          </a:blip>
          <a:stretch>
            <a:fillRect/>
          </a:stretch>
        </p:blipFill>
        <p:spPr>
          <a:xfrm>
            <a:off x="143816" y="1610276"/>
            <a:ext cx="678151" cy="521289"/>
          </a:xfrm>
          <a:prstGeom prst="rect">
            <a:avLst/>
          </a:prstGeom>
        </p:spPr>
      </p:pic>
      <p:pic>
        <p:nvPicPr>
          <p:cNvPr id="50" name="Imagen 49" descr="WWF_25mm_no_tab.png"/>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2449092" y="4168985"/>
            <a:ext cx="585320" cy="702384"/>
          </a:xfrm>
          <a:prstGeom prst="rect">
            <a:avLst/>
          </a:prstGeom>
        </p:spPr>
      </p:pic>
      <p:pic>
        <p:nvPicPr>
          <p:cNvPr id="51" name="Imagen 50" descr="logotipo_medium.png"/>
          <p:cNvPicPr>
            <a:picLocks noChangeAspect="1"/>
          </p:cNvPicPr>
          <p:nvPr/>
        </p:nvPicPr>
        <p:blipFill>
          <a:blip r:embed="rId24" cstate="print">
            <a:biLevel thresh="75000"/>
            <a:extLst>
              <a:ext uri="{28A0092B-C50C-407E-A947-70E740481C1C}">
                <a14:useLocalDpi xmlns:a14="http://schemas.microsoft.com/office/drawing/2010/main"/>
              </a:ext>
            </a:extLst>
          </a:blip>
          <a:stretch>
            <a:fillRect/>
          </a:stretch>
        </p:blipFill>
        <p:spPr>
          <a:xfrm>
            <a:off x="1580112" y="2303331"/>
            <a:ext cx="951177" cy="433975"/>
          </a:xfrm>
          <a:prstGeom prst="rect">
            <a:avLst/>
          </a:prstGeom>
        </p:spPr>
      </p:pic>
      <p:pic>
        <p:nvPicPr>
          <p:cNvPr id="52" name="Imagen 51" descr="imgLogo.png"/>
          <p:cNvPicPr>
            <a:picLocks noChangeAspect="1"/>
          </p:cNvPicPr>
          <p:nvPr/>
        </p:nvPicPr>
        <p:blipFill>
          <a:blip r:embed="rId25" cstate="print">
            <a:extLst>
              <a:ext uri="{BEBA8EAE-BF5A-486C-A8C5-ECC9F3942E4B}">
                <a14:imgProps xmlns:a14="http://schemas.microsoft.com/office/drawing/2010/main">
                  <a14:imgLayer r:embed="rId26">
                    <a14:imgEffect>
                      <a14:saturation sat="0"/>
                    </a14:imgEffect>
                  </a14:imgLayer>
                </a14:imgProps>
              </a:ext>
              <a:ext uri="{28A0092B-C50C-407E-A947-70E740481C1C}">
                <a14:useLocalDpi xmlns:a14="http://schemas.microsoft.com/office/drawing/2010/main"/>
              </a:ext>
            </a:extLst>
          </a:blip>
          <a:stretch>
            <a:fillRect/>
          </a:stretch>
        </p:blipFill>
        <p:spPr>
          <a:xfrm>
            <a:off x="252254" y="2305578"/>
            <a:ext cx="996461" cy="432945"/>
          </a:xfrm>
          <a:prstGeom prst="rect">
            <a:avLst/>
          </a:prstGeom>
        </p:spPr>
      </p:pic>
      <p:pic>
        <p:nvPicPr>
          <p:cNvPr id="53" name="Imagen 52" descr="grupo-modelo.png"/>
          <p:cNvPicPr>
            <a:picLocks noChangeAspect="1"/>
          </p:cNvPicPr>
          <p:nvPr/>
        </p:nvPicPr>
        <p:blipFill>
          <a:blip r:embed="rId27" cstate="print">
            <a:grayscl/>
            <a:extLst>
              <a:ext uri="{28A0092B-C50C-407E-A947-70E740481C1C}">
                <a14:useLocalDpi xmlns:a14="http://schemas.microsoft.com/office/drawing/2010/main"/>
              </a:ext>
            </a:extLst>
          </a:blip>
          <a:stretch>
            <a:fillRect/>
          </a:stretch>
        </p:blipFill>
        <p:spPr>
          <a:xfrm>
            <a:off x="2685067" y="4945269"/>
            <a:ext cx="632262" cy="632262"/>
          </a:xfrm>
          <a:prstGeom prst="rect">
            <a:avLst/>
          </a:prstGeom>
        </p:spPr>
      </p:pic>
      <p:pic>
        <p:nvPicPr>
          <p:cNvPr id="54" name="Imagen 53" descr="casillero1.png"/>
          <p:cNvPicPr>
            <a:picLocks noChangeAspect="1"/>
          </p:cNvPicPr>
          <p:nvPr/>
        </p:nvPicPr>
        <p:blipFill>
          <a:blip r:embed="rId28" cstate="print">
            <a:grayscl/>
            <a:extLst>
              <a:ext uri="{28A0092B-C50C-407E-A947-70E740481C1C}">
                <a14:useLocalDpi xmlns:a14="http://schemas.microsoft.com/office/drawing/2010/main"/>
              </a:ext>
            </a:extLst>
          </a:blip>
          <a:stretch>
            <a:fillRect/>
          </a:stretch>
        </p:blipFill>
        <p:spPr>
          <a:xfrm>
            <a:off x="2115797" y="3016175"/>
            <a:ext cx="569270" cy="433839"/>
          </a:xfrm>
          <a:prstGeom prst="rect">
            <a:avLst/>
          </a:prstGeom>
        </p:spPr>
      </p:pic>
      <p:pic>
        <p:nvPicPr>
          <p:cNvPr id="55" name="Imagen 54" descr="logo-CIEL.png"/>
          <p:cNvPicPr>
            <a:picLocks noChangeAspect="1"/>
          </p:cNvPicPr>
          <p:nvPr/>
        </p:nvPicPr>
        <p:blipFill rotWithShape="1">
          <a:blip r:embed="rId29" cstate="print">
            <a:grayscl/>
            <a:extLst>
              <a:ext uri="{28A0092B-C50C-407E-A947-70E740481C1C}">
                <a14:useLocalDpi xmlns:a14="http://schemas.microsoft.com/office/drawing/2010/main"/>
              </a:ext>
            </a:extLst>
          </a:blip>
          <a:srcRect l="8692" t="26950" r="8763" b="25177"/>
          <a:stretch/>
        </p:blipFill>
        <p:spPr>
          <a:xfrm>
            <a:off x="5115191" y="1708287"/>
            <a:ext cx="598472" cy="347101"/>
          </a:xfrm>
          <a:prstGeom prst="rect">
            <a:avLst/>
          </a:prstGeom>
        </p:spPr>
      </p:pic>
      <p:pic>
        <p:nvPicPr>
          <p:cNvPr id="56" name="Imagen 55" descr="1200px-Compaq_logo_until_2008_with_protection_zone.svg.png"/>
          <p:cNvPicPr>
            <a:picLocks noChangeAspect="1"/>
          </p:cNvPicPr>
          <p:nvPr/>
        </p:nvPicPr>
        <p:blipFill rotWithShape="1">
          <a:blip r:embed="rId30" cstate="print">
            <a:biLevel thresh="50000"/>
            <a:extLst>
              <a:ext uri="{28A0092B-C50C-407E-A947-70E740481C1C}">
                <a14:useLocalDpi xmlns:a14="http://schemas.microsoft.com/office/drawing/2010/main"/>
              </a:ext>
            </a:extLst>
          </a:blip>
          <a:srcRect/>
          <a:stretch/>
        </p:blipFill>
        <p:spPr>
          <a:xfrm>
            <a:off x="1060104" y="1835959"/>
            <a:ext cx="902748" cy="178748"/>
          </a:xfrm>
          <a:prstGeom prst="rect">
            <a:avLst/>
          </a:prstGeom>
        </p:spPr>
      </p:pic>
      <p:pic>
        <p:nvPicPr>
          <p:cNvPr id="57" name="Imagen 56" descr="CASOS-DE-ÉXITO-marcas-en-gris.png"/>
          <p:cNvPicPr>
            <a:picLocks noChangeAspect="1"/>
          </p:cNvPicPr>
          <p:nvPr/>
        </p:nvPicPr>
        <p:blipFill rotWithShape="1">
          <a:blip r:embed="rId31" cstate="print">
            <a:extLst>
              <a:ext uri="{28A0092B-C50C-407E-A947-70E740481C1C}">
                <a14:useLocalDpi xmlns:a14="http://schemas.microsoft.com/office/drawing/2010/main"/>
              </a:ext>
            </a:extLst>
          </a:blip>
          <a:srcRect/>
          <a:stretch/>
        </p:blipFill>
        <p:spPr>
          <a:xfrm>
            <a:off x="4599596" y="4135970"/>
            <a:ext cx="4121818" cy="735399"/>
          </a:xfrm>
          <a:prstGeom prst="rect">
            <a:avLst/>
          </a:prstGeom>
        </p:spPr>
      </p:pic>
      <p:pic>
        <p:nvPicPr>
          <p:cNvPr id="58" name="Imagen 57" descr="PALM LOGO.png"/>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172964" y="4304070"/>
            <a:ext cx="572125" cy="555863"/>
          </a:xfrm>
          <a:prstGeom prst="rect">
            <a:avLst/>
          </a:prstGeom>
        </p:spPr>
      </p:pic>
      <p:pic>
        <p:nvPicPr>
          <p:cNvPr id="59" name="Imagen 58" descr="Telmex - logo.png"/>
          <p:cNvPicPr>
            <a:picLocks noChangeAspect="1"/>
          </p:cNvPicPr>
          <p:nvPr/>
        </p:nvPicPr>
        <p:blipFill>
          <a:blip r:embed="rId33">
            <a:extLst>
              <a:ext uri="{BEBA8EAE-BF5A-486C-A8C5-ECC9F3942E4B}">
                <a14:imgProps xmlns:a14="http://schemas.microsoft.com/office/drawing/2010/main">
                  <a14:imgLayer r:embed="rId34">
                    <a14:imgEffect>
                      <a14:saturation sat="0"/>
                    </a14:imgEffect>
                  </a14:imgLayer>
                </a14:imgProps>
              </a:ext>
              <a:ext uri="{28A0092B-C50C-407E-A947-70E740481C1C}">
                <a14:useLocalDpi xmlns:a14="http://schemas.microsoft.com/office/drawing/2010/main" val="0"/>
              </a:ext>
            </a:extLst>
          </a:blip>
          <a:stretch>
            <a:fillRect/>
          </a:stretch>
        </p:blipFill>
        <p:spPr>
          <a:xfrm>
            <a:off x="3700892" y="2227144"/>
            <a:ext cx="816835" cy="612626"/>
          </a:xfrm>
          <a:prstGeom prst="rect">
            <a:avLst/>
          </a:prstGeom>
        </p:spPr>
      </p:pic>
      <p:pic>
        <p:nvPicPr>
          <p:cNvPr id="36" name="Imagen 35" descr="lg-logo.jpg"/>
          <p:cNvPicPr>
            <a:picLocks noChangeAspect="1"/>
          </p:cNvPicPr>
          <p:nvPr/>
        </p:nvPicPr>
        <p:blipFill>
          <a:blip r:embed="rId35">
            <a:extLst>
              <a:ext uri="{BEBA8EAE-BF5A-486C-A8C5-ECC9F3942E4B}">
                <a14:imgProps xmlns:a14="http://schemas.microsoft.com/office/drawing/2010/main">
                  <a14:imgLayer r:embed="rId36">
                    <a14:imgEffect>
                      <a14:backgroundRemoval t="2098" b="93706" l="4714" r="90286">
                        <a14:foregroundMark x1="45429" y1="57692" x2="52429" y2="59790"/>
                        <a14:foregroundMark x1="60286" y1="36014" x2="59714" y2="46853"/>
                        <a14:foregroundMark x1="43571" y1="80070" x2="43286" y2="86713"/>
                        <a14:foregroundMark x1="49571" y1="81119" x2="49286" y2="88112"/>
                        <a14:foregroundMark x1="47286" y1="79021" x2="47286" y2="79021"/>
                        <a14:foregroundMark x1="47286" y1="83217" x2="47286" y2="90559"/>
                        <a14:foregroundMark x1="54286" y1="83217" x2="54286" y2="85315"/>
                        <a14:foregroundMark x1="56000" y1="78322" x2="55571" y2="81818"/>
                        <a14:foregroundMark x1="57286" y1="86014" x2="58714" y2="88112"/>
                        <a14:foregroundMark x1="63286" y1="81469" x2="62714" y2="85315"/>
                        <a14:foregroundMark x1="71000" y1="85315" x2="71143" y2="89510"/>
                        <a14:foregroundMark x1="72714" y1="85315" x2="72571" y2="89161"/>
                        <a14:foregroundMark x1="79857" y1="81818" x2="79857" y2="91259"/>
                        <a14:foregroundMark x1="20286" y1="9790" x2="13571" y2="18881"/>
                        <a14:foregroundMark x1="16000" y1="27273" x2="16000" y2="30070"/>
                        <a14:foregroundMark x1="21286" y1="29021" x2="21000" y2="50699"/>
                      </a14:backgroundRemoval>
                    </a14:imgEffect>
                    <a14:imgEffect>
                      <a14:saturation sat="0"/>
                    </a14:imgEffect>
                  </a14:imgLayer>
                </a14:imgProps>
              </a:ext>
              <a:ext uri="{28A0092B-C50C-407E-A947-70E740481C1C}">
                <a14:useLocalDpi xmlns:a14="http://schemas.microsoft.com/office/drawing/2010/main" val="0"/>
              </a:ext>
            </a:extLst>
          </a:blip>
          <a:stretch>
            <a:fillRect/>
          </a:stretch>
        </p:blipFill>
        <p:spPr>
          <a:xfrm>
            <a:off x="2875264" y="3024530"/>
            <a:ext cx="996646" cy="407201"/>
          </a:xfrm>
          <a:prstGeom prst="rect">
            <a:avLst/>
          </a:prstGeom>
        </p:spPr>
      </p:pic>
      <p:pic>
        <p:nvPicPr>
          <p:cNvPr id="38" name="Imagen 37" descr="Neffos-logo.png"/>
          <p:cNvPicPr>
            <a:picLocks noChangeAspect="1"/>
          </p:cNvPicPr>
          <p:nvPr/>
        </p:nvPicPr>
        <p:blipFill>
          <a:blip r:embed="rId37">
            <a:grayscl/>
            <a:extLst>
              <a:ext uri="{28A0092B-C50C-407E-A947-70E740481C1C}">
                <a14:useLocalDpi xmlns:a14="http://schemas.microsoft.com/office/drawing/2010/main" val="0"/>
              </a:ext>
            </a:extLst>
          </a:blip>
          <a:stretch>
            <a:fillRect/>
          </a:stretch>
        </p:blipFill>
        <p:spPr>
          <a:xfrm>
            <a:off x="10581726" y="5744932"/>
            <a:ext cx="888461" cy="244674"/>
          </a:xfrm>
          <a:prstGeom prst="rect">
            <a:avLst/>
          </a:prstGeom>
        </p:spPr>
      </p:pic>
      <p:pic>
        <p:nvPicPr>
          <p:cNvPr id="41" name="Imagen 40" descr="Logo_El_Palacio_de_Hierro.png"/>
          <p:cNvPicPr>
            <a:picLocks noChangeAspect="1"/>
          </p:cNvPicPr>
          <p:nvPr/>
        </p:nvPicPr>
        <p:blipFill>
          <a:blip r:embed="rId38">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9047522" y="5665489"/>
            <a:ext cx="1288611" cy="372397"/>
          </a:xfrm>
          <a:prstGeom prst="rect">
            <a:avLst/>
          </a:prstGeom>
        </p:spPr>
      </p:pic>
      <p:pic>
        <p:nvPicPr>
          <p:cNvPr id="43" name="Imagen 42" descr="logo-laboratorios-quimica-sons.png"/>
          <p:cNvPicPr>
            <a:picLocks noChangeAspect="1"/>
          </p:cNvPicPr>
          <p:nvPr/>
        </p:nvPicPr>
        <p:blipFill>
          <a:blip r:embed="rId39">
            <a:extLst>
              <a:ext uri="{BEBA8EAE-BF5A-486C-A8C5-ECC9F3942E4B}">
                <a14:imgProps xmlns:a14="http://schemas.microsoft.com/office/drawing/2010/main">
                  <a14:imgLayer r:embed="rId40">
                    <a14:imgEffect>
                      <a14:saturation sat="0"/>
                    </a14:imgEffect>
                  </a14:imgLayer>
                </a14:imgProps>
              </a:ext>
              <a:ext uri="{28A0092B-C50C-407E-A947-70E740481C1C}">
                <a14:useLocalDpi xmlns:a14="http://schemas.microsoft.com/office/drawing/2010/main" val="0"/>
              </a:ext>
            </a:extLst>
          </a:blip>
          <a:stretch>
            <a:fillRect/>
          </a:stretch>
        </p:blipFill>
        <p:spPr>
          <a:xfrm>
            <a:off x="7934414" y="5696652"/>
            <a:ext cx="954315" cy="341234"/>
          </a:xfrm>
          <a:prstGeom prst="rect">
            <a:avLst/>
          </a:prstGeom>
        </p:spPr>
      </p:pic>
      <p:pic>
        <p:nvPicPr>
          <p:cNvPr id="44" name="Imagen 43" descr="Medisante.png"/>
          <p:cNvPicPr>
            <a:picLocks noChangeAspect="1"/>
          </p:cNvPicPr>
          <p:nvPr/>
        </p:nvPicPr>
        <p:blipFill>
          <a:blip r:embed="rId41">
            <a:extLst>
              <a:ext uri="{BEBA8EAE-BF5A-486C-A8C5-ECC9F3942E4B}">
                <a14:imgProps xmlns:a14="http://schemas.microsoft.com/office/drawing/2010/main">
                  <a14:imgLayer r:embed="rId42">
                    <a14:imgEffect>
                      <a14:saturation sat="0"/>
                    </a14:imgEffect>
                  </a14:imgLayer>
                </a14:imgProps>
              </a:ext>
              <a:ext uri="{28A0092B-C50C-407E-A947-70E740481C1C}">
                <a14:useLocalDpi xmlns:a14="http://schemas.microsoft.com/office/drawing/2010/main" val="0"/>
              </a:ext>
            </a:extLst>
          </a:blip>
          <a:stretch>
            <a:fillRect/>
          </a:stretch>
        </p:blipFill>
        <p:spPr>
          <a:xfrm>
            <a:off x="6481007" y="5769486"/>
            <a:ext cx="1284628" cy="195567"/>
          </a:xfrm>
          <a:prstGeom prst="rect">
            <a:avLst/>
          </a:prstGeom>
        </p:spPr>
      </p:pic>
      <p:pic>
        <p:nvPicPr>
          <p:cNvPr id="45" name="Imagen 44" descr="LOGO BANDAI PRESENTACION.png"/>
          <p:cNvPicPr>
            <a:picLocks noChangeAspect="1"/>
          </p:cNvPicPr>
          <p:nvPr/>
        </p:nvPicPr>
        <p:blipFill>
          <a:blip r:embed="rId43">
            <a:extLst>
              <a:ext uri="{BEBA8EAE-BF5A-486C-A8C5-ECC9F3942E4B}">
                <a14:imgProps xmlns:a14="http://schemas.microsoft.com/office/drawing/2010/main">
                  <a14:imgLayer r:embed="rId44">
                    <a14:imgEffect>
                      <a14:saturation sat="0"/>
                    </a14:imgEffect>
                  </a14:imgLayer>
                </a14:imgProps>
              </a:ext>
              <a:ext uri="{28A0092B-C50C-407E-A947-70E740481C1C}">
                <a14:useLocalDpi xmlns:a14="http://schemas.microsoft.com/office/drawing/2010/main" val="0"/>
              </a:ext>
            </a:extLst>
          </a:blip>
          <a:stretch>
            <a:fillRect/>
          </a:stretch>
        </p:blipFill>
        <p:spPr>
          <a:xfrm>
            <a:off x="5831435" y="5683534"/>
            <a:ext cx="384725" cy="367470"/>
          </a:xfrm>
          <a:prstGeom prst="rect">
            <a:avLst/>
          </a:prstGeom>
        </p:spPr>
      </p:pic>
      <p:pic>
        <p:nvPicPr>
          <p:cNvPr id="60" name="Imagen 59" descr="cross logo 2018.png"/>
          <p:cNvPicPr>
            <a:picLocks noChangeAspect="1"/>
          </p:cNvPicPr>
          <p:nvPr/>
        </p:nvPicPr>
        <p:blipFill>
          <a:blip r:embed="rId45">
            <a:extLst>
              <a:ext uri="{BEBA8EAE-BF5A-486C-A8C5-ECC9F3942E4B}">
                <a14:imgProps xmlns:a14="http://schemas.microsoft.com/office/drawing/2010/main">
                  <a14:imgLayer r:embed="rId46">
                    <a14:imgEffect>
                      <a14:saturation sat="0"/>
                    </a14:imgEffect>
                  </a14:imgLayer>
                </a14:imgProps>
              </a:ext>
              <a:ext uri="{28A0092B-C50C-407E-A947-70E740481C1C}">
                <a14:useLocalDpi xmlns:a14="http://schemas.microsoft.com/office/drawing/2010/main" val="0"/>
              </a:ext>
            </a:extLst>
          </a:blip>
          <a:stretch>
            <a:fillRect/>
          </a:stretch>
        </p:blipFill>
        <p:spPr>
          <a:xfrm>
            <a:off x="4598018" y="5678021"/>
            <a:ext cx="890123" cy="378497"/>
          </a:xfrm>
          <a:prstGeom prst="rect">
            <a:avLst/>
          </a:prstGeom>
        </p:spPr>
      </p:pic>
      <p:pic>
        <p:nvPicPr>
          <p:cNvPr id="61" name="Imagen 60"/>
          <p:cNvPicPr>
            <a:picLocks noChangeAspect="1"/>
          </p:cNvPicPr>
          <p:nvPr/>
        </p:nvPicPr>
        <p:blipFill>
          <a:blip r:embed="rId47">
            <a:extLst>
              <a:ext uri="{BEBA8EAE-BF5A-486C-A8C5-ECC9F3942E4B}">
                <a14:imgProps xmlns:a14="http://schemas.microsoft.com/office/drawing/2010/main">
                  <a14:imgLayer r:embed="rId48">
                    <a14:imgEffect>
                      <a14:saturation sat="0"/>
                    </a14:imgEffect>
                  </a14:imgLayer>
                </a14:imgProps>
              </a:ext>
              <a:ext uri="{28A0092B-C50C-407E-A947-70E740481C1C}">
                <a14:useLocalDpi xmlns:a14="http://schemas.microsoft.com/office/drawing/2010/main" val="0"/>
              </a:ext>
            </a:extLst>
          </a:blip>
          <a:stretch>
            <a:fillRect/>
          </a:stretch>
        </p:blipFill>
        <p:spPr>
          <a:xfrm>
            <a:off x="2386951" y="3619049"/>
            <a:ext cx="1150752" cy="421942"/>
          </a:xfrm>
          <a:prstGeom prst="rect">
            <a:avLst/>
          </a:prstGeom>
        </p:spPr>
      </p:pic>
      <p:pic>
        <p:nvPicPr>
          <p:cNvPr id="42" name="Imagen 41" descr="201701230742515035.png"/>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2169777" y="5740147"/>
            <a:ext cx="958072" cy="231679"/>
          </a:xfrm>
          <a:prstGeom prst="rect">
            <a:avLst/>
          </a:prstGeom>
        </p:spPr>
      </p:pic>
      <p:pic>
        <p:nvPicPr>
          <p:cNvPr id="63" name="Imagen 62" descr="logo-12-1-nbswj6k5ky1mwu7csawn6rvg10pkzsbxfrlj49l588.png"/>
          <p:cNvPicPr>
            <a:picLocks noChangeAspect="1"/>
          </p:cNvPicPr>
          <p:nvPr/>
        </p:nvPicPr>
        <p:blipFill rotWithShape="1">
          <a:blip r:embed="rId50">
            <a:extLst>
              <a:ext uri="{28A0092B-C50C-407E-A947-70E740481C1C}">
                <a14:useLocalDpi xmlns:a14="http://schemas.microsoft.com/office/drawing/2010/main" val="0"/>
              </a:ext>
            </a:extLst>
          </a:blip>
          <a:srcRect l="9402" r="8937" b="7910"/>
          <a:stretch/>
        </p:blipFill>
        <p:spPr>
          <a:xfrm>
            <a:off x="3906706" y="1750669"/>
            <a:ext cx="1056804" cy="325025"/>
          </a:xfrm>
          <a:prstGeom prst="rect">
            <a:avLst/>
          </a:prstGeom>
        </p:spPr>
      </p:pic>
      <p:pic>
        <p:nvPicPr>
          <p:cNvPr id="64" name="Imagen 63" descr="2000px-Playmobil_logo.svg.png"/>
          <p:cNvPicPr>
            <a:picLocks noChangeAspect="1"/>
          </p:cNvPicPr>
          <p:nvPr/>
        </p:nvPicPr>
        <p:blipFill>
          <a:blip r:embed="rId51">
            <a:extLst>
              <a:ext uri="{BEBA8EAE-BF5A-486C-A8C5-ECC9F3942E4B}">
                <a14:imgProps xmlns:a14="http://schemas.microsoft.com/office/drawing/2010/main">
                  <a14:imgLayer r:embed="rId52">
                    <a14:imgEffect>
                      <a14:saturation sat="0"/>
                    </a14:imgEffect>
                  </a14:imgLayer>
                </a14:imgProps>
              </a:ext>
              <a:ext uri="{28A0092B-C50C-407E-A947-70E740481C1C}">
                <a14:useLocalDpi xmlns:a14="http://schemas.microsoft.com/office/drawing/2010/main" val="0"/>
              </a:ext>
            </a:extLst>
          </a:blip>
          <a:stretch>
            <a:fillRect/>
          </a:stretch>
        </p:blipFill>
        <p:spPr>
          <a:xfrm>
            <a:off x="4756824" y="2341927"/>
            <a:ext cx="994667" cy="395380"/>
          </a:xfrm>
          <a:prstGeom prst="rect">
            <a:avLst/>
          </a:prstGeom>
        </p:spPr>
      </p:pic>
    </p:spTree>
    <p:extLst>
      <p:ext uri="{BB962C8B-B14F-4D97-AF65-F5344CB8AC3E}">
        <p14:creationId xmlns:p14="http://schemas.microsoft.com/office/powerpoint/2010/main" val="40542874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adroTexto 17"/>
          <p:cNvSpPr txBox="1"/>
          <p:nvPr/>
        </p:nvSpPr>
        <p:spPr>
          <a:xfrm>
            <a:off x="1142017" y="220883"/>
            <a:ext cx="5041539" cy="630932"/>
          </a:xfrm>
          <a:prstGeom prst="rect">
            <a:avLst/>
          </a:prstGeom>
          <a:noFill/>
        </p:spPr>
        <p:txBody>
          <a:bodyPr wrap="square" lIns="91431" tIns="45715" rIns="91431" bIns="45715" rtlCol="0">
            <a:spAutoFit/>
          </a:bodyPr>
          <a:lstStyle/>
          <a:p>
            <a:r>
              <a:rPr lang="es-ES" sz="3500" b="1" dirty="0" smtClean="0">
                <a:solidFill>
                  <a:srgbClr val="354852"/>
                </a:solidFill>
                <a:latin typeface="Nexa Bold"/>
                <a:cs typeface="Nexa Bold"/>
              </a:rPr>
              <a:t>SOCIOS DE NEGOCIO</a:t>
            </a:r>
            <a:endParaRPr lang="es-ES" sz="3500" b="1" dirty="0">
              <a:solidFill>
                <a:srgbClr val="354852"/>
              </a:solidFill>
              <a:latin typeface="Nexa Bold"/>
              <a:cs typeface="Nexa Bold"/>
            </a:endParaRPr>
          </a:p>
        </p:txBody>
      </p:sp>
      <p:pic>
        <p:nvPicPr>
          <p:cNvPr id="40" name="Imagen 39" descr="CUBOS SERVICIOS 2017.png"/>
          <p:cNvPicPr>
            <a:picLocks noChangeAspect="1"/>
          </p:cNvPicPr>
          <p:nvPr/>
        </p:nvPicPr>
        <p:blipFill rotWithShape="1">
          <a:blip r:embed="rId3" cstate="screen">
            <a:extLst>
              <a:ext uri="{28A0092B-C50C-407E-A947-70E740481C1C}">
                <a14:useLocalDpi xmlns:a14="http://schemas.microsoft.com/office/drawing/2010/main"/>
              </a:ext>
            </a:extLst>
          </a:blip>
          <a:srcRect t="19743" b="63020"/>
          <a:stretch/>
        </p:blipFill>
        <p:spPr>
          <a:xfrm>
            <a:off x="614440" y="263788"/>
            <a:ext cx="527577" cy="551364"/>
          </a:xfrm>
          <a:prstGeom prst="rect">
            <a:avLst/>
          </a:prstGeom>
        </p:spPr>
      </p:pic>
      <p:pic>
        <p:nvPicPr>
          <p:cNvPr id="22" name="Imagen 21" descr="CUBOS SERVICIOS 2017.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19814" y="1477410"/>
            <a:ext cx="581935" cy="3528249"/>
          </a:xfrm>
          <a:prstGeom prst="rect">
            <a:avLst/>
          </a:prstGeom>
        </p:spPr>
      </p:pic>
      <p:pic>
        <p:nvPicPr>
          <p:cNvPr id="23" name="Imagen 22" descr="Olay-LOGO-COLOR.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83989" y="2263766"/>
            <a:ext cx="996506" cy="842760"/>
          </a:xfrm>
          <a:prstGeom prst="rect">
            <a:avLst/>
          </a:prstGeom>
        </p:spPr>
      </p:pic>
      <p:pic>
        <p:nvPicPr>
          <p:cNvPr id="24" name="Imagen 23" descr="logo-telcel.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291279" y="5080320"/>
            <a:ext cx="2163454" cy="530828"/>
          </a:xfrm>
          <a:prstGeom prst="rect">
            <a:avLst/>
          </a:prstGeom>
        </p:spPr>
      </p:pic>
      <p:pic>
        <p:nvPicPr>
          <p:cNvPr id="25" name="Imagen 2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966675" y="1098736"/>
            <a:ext cx="1962025" cy="787781"/>
          </a:xfrm>
          <a:prstGeom prst="rect">
            <a:avLst/>
          </a:prstGeom>
          <a:effectLst/>
        </p:spPr>
      </p:pic>
      <p:pic>
        <p:nvPicPr>
          <p:cNvPr id="28" name="Imagen 27" descr="tp-link-logo-800x500_cOLOR.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738965" y="4828848"/>
            <a:ext cx="1658333" cy="1036458"/>
          </a:xfrm>
          <a:prstGeom prst="rect">
            <a:avLst/>
          </a:prstGeom>
        </p:spPr>
      </p:pic>
      <p:pic>
        <p:nvPicPr>
          <p:cNvPr id="30" name="Imagen 29" descr="ASUS_Logo.svg.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193004" y="1375836"/>
            <a:ext cx="1763007" cy="328235"/>
          </a:xfrm>
          <a:prstGeom prst="rect">
            <a:avLst/>
          </a:prstGeom>
        </p:spPr>
      </p:pic>
      <p:pic>
        <p:nvPicPr>
          <p:cNvPr id="32" name="Imagen 31" descr="littleceasars.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772785" y="2054538"/>
            <a:ext cx="1881535" cy="1175959"/>
          </a:xfrm>
          <a:prstGeom prst="rect">
            <a:avLst/>
          </a:prstGeom>
        </p:spPr>
      </p:pic>
      <p:pic>
        <p:nvPicPr>
          <p:cNvPr id="33" name="Imagen 32" descr="CASOS-DE-ÉXITO-marcas-en-gris.png"/>
          <p:cNvPicPr>
            <a:picLocks noChangeAspect="1"/>
          </p:cNvPicPr>
          <p:nvPr/>
        </p:nvPicPr>
        <p:blipFill rotWithShape="1">
          <a:blip r:embed="rId10" cstate="print">
            <a:extLst>
              <a:ext uri="{28A0092B-C50C-407E-A947-70E740481C1C}">
                <a14:useLocalDpi xmlns:a14="http://schemas.microsoft.com/office/drawing/2010/main"/>
              </a:ext>
            </a:extLst>
          </a:blip>
          <a:srcRect t="20497" b="21621"/>
          <a:stretch/>
        </p:blipFill>
        <p:spPr>
          <a:xfrm>
            <a:off x="2554936" y="4986377"/>
            <a:ext cx="1481725" cy="707384"/>
          </a:xfrm>
          <a:prstGeom prst="rect">
            <a:avLst/>
          </a:prstGeom>
        </p:spPr>
      </p:pic>
      <p:pic>
        <p:nvPicPr>
          <p:cNvPr id="35" name="Imagen 34" descr="WWF_25mm_no_tab.pn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0447316" y="4731378"/>
            <a:ext cx="872498" cy="1046998"/>
          </a:xfrm>
          <a:prstGeom prst="rect">
            <a:avLst/>
          </a:prstGeom>
        </p:spPr>
      </p:pic>
      <p:pic>
        <p:nvPicPr>
          <p:cNvPr id="37" name="Imagen 36" descr="logotipo_medium.png"/>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2248342" y="2273510"/>
            <a:ext cx="1617566" cy="738015"/>
          </a:xfrm>
          <a:prstGeom prst="rect">
            <a:avLst/>
          </a:prstGeom>
        </p:spPr>
      </p:pic>
      <p:pic>
        <p:nvPicPr>
          <p:cNvPr id="38" name="Imagen 37" descr="promerc personal.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639" y="3154971"/>
            <a:ext cx="2725217" cy="2710335"/>
          </a:xfrm>
          <a:prstGeom prst="rect">
            <a:avLst/>
          </a:prstGeom>
          <a:ln>
            <a:noFill/>
          </a:ln>
          <a:effectLst>
            <a:outerShdw blurRad="50800" dist="38100" dir="2700000" algn="tl" rotWithShape="0">
              <a:prstClr val="black">
                <a:alpha val="40000"/>
              </a:prstClr>
            </a:outerShdw>
          </a:effectLst>
        </p:spPr>
      </p:pic>
      <p:pic>
        <p:nvPicPr>
          <p:cNvPr id="39" name="Imagen 38" descr="Telmex - logo.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171291" y="1037193"/>
            <a:ext cx="1095765" cy="821823"/>
          </a:xfrm>
          <a:prstGeom prst="rect">
            <a:avLst/>
          </a:prstGeom>
        </p:spPr>
      </p:pic>
      <p:pic>
        <p:nvPicPr>
          <p:cNvPr id="2" name="Imagen 1" descr="lg-logo.jpg"/>
          <p:cNvPicPr>
            <a:picLocks noChangeAspect="1"/>
          </p:cNvPicPr>
          <p:nvPr/>
        </p:nvPicPr>
        <p:blipFill>
          <a:blip r:embed="rId15">
            <a:extLst>
              <a:ext uri="{BEBA8EAE-BF5A-486C-A8C5-ECC9F3942E4B}">
                <a14:imgProps xmlns:a14="http://schemas.microsoft.com/office/drawing/2010/main">
                  <a14:imgLayer r:embed="rId16">
                    <a14:imgEffect>
                      <a14:backgroundRemoval t="2098" b="93706" l="4714" r="90286">
                        <a14:foregroundMark x1="45429" y1="57692" x2="52429" y2="59790"/>
                        <a14:foregroundMark x1="60286" y1="36014" x2="59714" y2="46853"/>
                        <a14:foregroundMark x1="43571" y1="80070" x2="43286" y2="86713"/>
                        <a14:foregroundMark x1="49571" y1="81119" x2="49286" y2="88112"/>
                        <a14:foregroundMark x1="47286" y1="79021" x2="47286" y2="79021"/>
                        <a14:foregroundMark x1="47286" y1="83217" x2="47286" y2="90559"/>
                        <a14:foregroundMark x1="54286" y1="83217" x2="54286" y2="85315"/>
                        <a14:foregroundMark x1="56000" y1="78322" x2="55571" y2="81818"/>
                        <a14:foregroundMark x1="57286" y1="86014" x2="58714" y2="88112"/>
                        <a14:foregroundMark x1="63286" y1="81469" x2="62714" y2="85315"/>
                        <a14:foregroundMark x1="71000" y1="85315" x2="71143" y2="89510"/>
                        <a14:foregroundMark x1="72714" y1="85315" x2="72571" y2="89161"/>
                        <a14:foregroundMark x1="79857" y1="81818" x2="79857" y2="91259"/>
                        <a14:foregroundMark x1="20286" y1="9790" x2="13571" y2="18881"/>
                        <a14:foregroundMark x1="16000" y1="27273" x2="16000" y2="30070"/>
                        <a14:foregroundMark x1="21286" y1="29021" x2="21000" y2="50699"/>
                      </a14:backgroundRemoval>
                    </a14:imgEffect>
                  </a14:imgLayer>
                </a14:imgProps>
              </a:ext>
              <a:ext uri="{28A0092B-C50C-407E-A947-70E740481C1C}">
                <a14:useLocalDpi xmlns:a14="http://schemas.microsoft.com/office/drawing/2010/main" val="0"/>
              </a:ext>
            </a:extLst>
          </a:blip>
          <a:stretch>
            <a:fillRect/>
          </a:stretch>
        </p:blipFill>
        <p:spPr>
          <a:xfrm>
            <a:off x="5707319" y="2263477"/>
            <a:ext cx="2063403" cy="843049"/>
          </a:xfrm>
          <a:prstGeom prst="rect">
            <a:avLst/>
          </a:prstGeom>
        </p:spPr>
      </p:pic>
      <p:pic>
        <p:nvPicPr>
          <p:cNvPr id="36" name="Imagen 35" descr="LOGO BANDAI PRESENTACION.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454733" y="3647425"/>
            <a:ext cx="741568" cy="708309"/>
          </a:xfrm>
          <a:prstGeom prst="rect">
            <a:avLst/>
          </a:prstGeom>
        </p:spPr>
      </p:pic>
      <p:pic>
        <p:nvPicPr>
          <p:cNvPr id="7" name="Imagen 6" descr="logo carls jr 2018.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654536" y="3909092"/>
            <a:ext cx="1521070" cy="398296"/>
          </a:xfrm>
          <a:prstGeom prst="rect">
            <a:avLst/>
          </a:prstGeom>
        </p:spPr>
      </p:pic>
      <p:pic>
        <p:nvPicPr>
          <p:cNvPr id="9" name="Imagen 8" descr="Neffos-logo.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817667" y="5104825"/>
            <a:ext cx="1377152" cy="379255"/>
          </a:xfrm>
          <a:prstGeom prst="rect">
            <a:avLst/>
          </a:prstGeom>
        </p:spPr>
      </p:pic>
      <p:pic>
        <p:nvPicPr>
          <p:cNvPr id="10" name="Imagen 9" descr="Logo_El_Palacio_de_Hierro.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36857" y="2393843"/>
            <a:ext cx="1720983" cy="497348"/>
          </a:xfrm>
          <a:prstGeom prst="rect">
            <a:avLst/>
          </a:prstGeom>
        </p:spPr>
      </p:pic>
      <p:pic>
        <p:nvPicPr>
          <p:cNvPr id="12" name="Imagen 11" descr="cross logo 2018.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175799" y="3535234"/>
            <a:ext cx="1758422" cy="747715"/>
          </a:xfrm>
          <a:prstGeom prst="rect">
            <a:avLst/>
          </a:prstGeom>
        </p:spPr>
      </p:pic>
      <p:pic>
        <p:nvPicPr>
          <p:cNvPr id="13" name="Imagen 12" descr="2000px-Playmobil_logo.svg.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506243" y="2545153"/>
            <a:ext cx="1173260" cy="466371"/>
          </a:xfrm>
          <a:prstGeom prst="rect">
            <a:avLst/>
          </a:prstGeom>
        </p:spPr>
      </p:pic>
      <p:pic>
        <p:nvPicPr>
          <p:cNvPr id="5" name="Imagen 4" descr="201701230742515035.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488089" y="3870015"/>
            <a:ext cx="1370277" cy="331358"/>
          </a:xfrm>
          <a:prstGeom prst="rect">
            <a:avLst/>
          </a:prstGeom>
        </p:spPr>
      </p:pic>
      <p:pic>
        <p:nvPicPr>
          <p:cNvPr id="11" name="Imagen 10" descr="logo-fedele.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634582" y="1027090"/>
            <a:ext cx="950542" cy="832395"/>
          </a:xfrm>
          <a:prstGeom prst="rect">
            <a:avLst/>
          </a:prstGeom>
        </p:spPr>
      </p:pic>
      <p:pic>
        <p:nvPicPr>
          <p:cNvPr id="14" name="Imagen 13" descr="medisante 2.pn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447068" y="3884653"/>
            <a:ext cx="1736488" cy="398296"/>
          </a:xfrm>
          <a:prstGeom prst="rect">
            <a:avLst/>
          </a:prstGeom>
        </p:spPr>
      </p:pic>
      <p:pic>
        <p:nvPicPr>
          <p:cNvPr id="3" name="Imagen 2" descr="2000px-L’Occitane_en_Provence_Logo.svg.pn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36857" y="1504911"/>
            <a:ext cx="1551746" cy="354574"/>
          </a:xfrm>
          <a:prstGeom prst="rect">
            <a:avLst/>
          </a:prstGeom>
        </p:spPr>
      </p:pic>
    </p:spTree>
    <p:extLst>
      <p:ext uri="{BB962C8B-B14F-4D97-AF65-F5344CB8AC3E}">
        <p14:creationId xmlns:p14="http://schemas.microsoft.com/office/powerpoint/2010/main" val="172106384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7 Rectángulo"/>
          <p:cNvSpPr/>
          <p:nvPr/>
        </p:nvSpPr>
        <p:spPr>
          <a:xfrm>
            <a:off x="3402444" y="3143585"/>
            <a:ext cx="7322312" cy="1200329"/>
          </a:xfrm>
          <a:prstGeom prst="rect">
            <a:avLst/>
          </a:prstGeom>
        </p:spPr>
        <p:txBody>
          <a:bodyPr wrap="square">
            <a:spAutoFit/>
          </a:bodyPr>
          <a:lstStyle/>
          <a:p>
            <a:pPr algn="just"/>
            <a:r>
              <a:rPr lang="es-MX" dirty="0">
                <a:solidFill>
                  <a:srgbClr val="354852"/>
                </a:solidFill>
                <a:latin typeface="Avenir Medium"/>
                <a:cs typeface="Avenir Medium"/>
              </a:rPr>
              <a:t>Desarrollar campañas promocionales, a través de la integración de los conocimientos y talento de profesionales y expertos en Mercadotecnia Promocional, logrando la mayor rentabilidad para la satisfacción de nuestros clientes</a:t>
            </a:r>
          </a:p>
        </p:txBody>
      </p:sp>
      <p:sp>
        <p:nvSpPr>
          <p:cNvPr id="22" name="9 Rectángulo"/>
          <p:cNvSpPr/>
          <p:nvPr/>
        </p:nvSpPr>
        <p:spPr>
          <a:xfrm>
            <a:off x="1334830" y="5308401"/>
            <a:ext cx="6822435" cy="646331"/>
          </a:xfrm>
          <a:prstGeom prst="rect">
            <a:avLst/>
          </a:prstGeom>
        </p:spPr>
        <p:txBody>
          <a:bodyPr wrap="square">
            <a:spAutoFit/>
          </a:bodyPr>
          <a:lstStyle/>
          <a:p>
            <a:pPr algn="just" hangingPunct="0"/>
            <a:r>
              <a:rPr lang="es-MX" dirty="0">
                <a:solidFill>
                  <a:srgbClr val="354852"/>
                </a:solidFill>
                <a:latin typeface="Avenir Medium"/>
                <a:cs typeface="Avenir Medium"/>
              </a:rPr>
              <a:t>Ser una empresa líder en el mercado mexicano y con presencia a nivel nacional.</a:t>
            </a:r>
          </a:p>
        </p:txBody>
      </p:sp>
      <p:sp>
        <p:nvSpPr>
          <p:cNvPr id="2" name="Rectángulo 1"/>
          <p:cNvSpPr/>
          <p:nvPr/>
        </p:nvSpPr>
        <p:spPr>
          <a:xfrm>
            <a:off x="564813" y="260494"/>
            <a:ext cx="7964817" cy="369332"/>
          </a:xfrm>
          <a:prstGeom prst="rect">
            <a:avLst/>
          </a:prstGeom>
        </p:spPr>
        <p:txBody>
          <a:bodyPr wrap="square">
            <a:spAutoFit/>
          </a:bodyPr>
          <a:lstStyle/>
          <a:p>
            <a:pPr algn="ctr"/>
            <a:r>
              <a:rPr lang="es-MX" b="1" dirty="0">
                <a:latin typeface="Verdana" panose="020B0604030504040204" pitchFamily="34" charset="0"/>
                <a:ea typeface="Verdana" panose="020B0604030504040204" pitchFamily="34" charset="0"/>
                <a:cs typeface="Verdana" panose="020B0604030504040204" pitchFamily="34" charset="0"/>
              </a:rPr>
              <a:t>CULTURA ORGANIZACIONAL PROMERC</a:t>
            </a:r>
          </a:p>
        </p:txBody>
      </p:sp>
      <p:sp>
        <p:nvSpPr>
          <p:cNvPr id="4" name="Rectángulo 3"/>
          <p:cNvSpPr/>
          <p:nvPr/>
        </p:nvSpPr>
        <p:spPr>
          <a:xfrm>
            <a:off x="1334830" y="1194231"/>
            <a:ext cx="2915635" cy="1311128"/>
          </a:xfrm>
          <a:prstGeom prst="rect">
            <a:avLst/>
          </a:prstGeom>
        </p:spPr>
        <p:txBody>
          <a:bodyPr wrap="square">
            <a:spAutoFit/>
          </a:bodyPr>
          <a:lstStyle/>
          <a:p>
            <a:pPr marL="285750" indent="-285750">
              <a:lnSpc>
                <a:spcPct val="70000"/>
              </a:lnSpc>
              <a:buFont typeface="Arial" panose="020B0604020202020204" pitchFamily="34" charset="0"/>
              <a:buChar char="•"/>
            </a:pPr>
            <a:r>
              <a:rPr lang="es-MX" sz="1600" dirty="0">
                <a:solidFill>
                  <a:srgbClr val="354852"/>
                </a:solidFill>
                <a:latin typeface="Avenir Medium"/>
                <a:cs typeface="Avenir Medium"/>
              </a:rPr>
              <a:t>CONOCIMIENTO</a:t>
            </a:r>
          </a:p>
          <a:p>
            <a:pPr marL="285750" indent="-285750">
              <a:lnSpc>
                <a:spcPct val="70000"/>
              </a:lnSpc>
              <a:buFont typeface="Arial" panose="020B0604020202020204" pitchFamily="34" charset="0"/>
              <a:buChar char="•"/>
            </a:pPr>
            <a:endParaRPr lang="es-MX" sz="1600" dirty="0">
              <a:solidFill>
                <a:srgbClr val="354852"/>
              </a:solidFill>
              <a:latin typeface="Avenir Medium"/>
              <a:cs typeface="Avenir Medium"/>
            </a:endParaRPr>
          </a:p>
          <a:p>
            <a:pPr marL="285750" indent="-285750">
              <a:lnSpc>
                <a:spcPct val="70000"/>
              </a:lnSpc>
              <a:buFont typeface="Arial" panose="020B0604020202020204" pitchFamily="34" charset="0"/>
              <a:buChar char="•"/>
            </a:pPr>
            <a:r>
              <a:rPr lang="es-MX" sz="1600" dirty="0">
                <a:solidFill>
                  <a:srgbClr val="354852"/>
                </a:solidFill>
                <a:latin typeface="Avenir Medium"/>
                <a:cs typeface="Avenir Medium"/>
              </a:rPr>
              <a:t>EXPERIENCIA</a:t>
            </a:r>
          </a:p>
          <a:p>
            <a:pPr marL="285750" indent="-285750">
              <a:lnSpc>
                <a:spcPct val="70000"/>
              </a:lnSpc>
              <a:buFont typeface="Arial" panose="020B0604020202020204" pitchFamily="34" charset="0"/>
              <a:buChar char="•"/>
            </a:pPr>
            <a:endParaRPr lang="es-MX" sz="1600" dirty="0">
              <a:solidFill>
                <a:srgbClr val="354852"/>
              </a:solidFill>
              <a:latin typeface="Avenir Medium"/>
              <a:cs typeface="Avenir Medium"/>
            </a:endParaRPr>
          </a:p>
          <a:p>
            <a:pPr marL="285750" indent="-285750">
              <a:lnSpc>
                <a:spcPct val="70000"/>
              </a:lnSpc>
              <a:buFont typeface="Arial" panose="020B0604020202020204" pitchFamily="34" charset="0"/>
              <a:buChar char="•"/>
            </a:pPr>
            <a:r>
              <a:rPr lang="es-MX" sz="1600" dirty="0">
                <a:solidFill>
                  <a:srgbClr val="354852"/>
                </a:solidFill>
                <a:latin typeface="Avenir Medium"/>
                <a:cs typeface="Avenir Medium"/>
              </a:rPr>
              <a:t>HONESTIDAD</a:t>
            </a:r>
          </a:p>
          <a:p>
            <a:pPr marL="285750" indent="-285750">
              <a:lnSpc>
                <a:spcPct val="70000"/>
              </a:lnSpc>
              <a:buFont typeface="Arial" panose="020B0604020202020204" pitchFamily="34" charset="0"/>
              <a:buChar char="•"/>
            </a:pPr>
            <a:endParaRPr lang="es-MX" sz="1600" dirty="0">
              <a:solidFill>
                <a:srgbClr val="354852"/>
              </a:solidFill>
              <a:latin typeface="Avenir Medium"/>
              <a:cs typeface="Avenir Medium"/>
            </a:endParaRPr>
          </a:p>
          <a:p>
            <a:pPr marL="285750" indent="-285750">
              <a:lnSpc>
                <a:spcPct val="70000"/>
              </a:lnSpc>
              <a:buFont typeface="Arial" panose="020B0604020202020204" pitchFamily="34" charset="0"/>
              <a:buChar char="•"/>
            </a:pPr>
            <a:r>
              <a:rPr lang="es-MX" sz="1600" dirty="0">
                <a:solidFill>
                  <a:srgbClr val="354852"/>
                </a:solidFill>
                <a:latin typeface="Avenir Medium"/>
                <a:cs typeface="Avenir Medium"/>
              </a:rPr>
              <a:t>COMPROMISO</a:t>
            </a:r>
          </a:p>
        </p:txBody>
      </p:sp>
      <p:sp>
        <p:nvSpPr>
          <p:cNvPr id="3" name="CuadroTexto 2"/>
          <p:cNvSpPr txBox="1"/>
          <p:nvPr/>
        </p:nvSpPr>
        <p:spPr>
          <a:xfrm>
            <a:off x="1336380" y="824899"/>
            <a:ext cx="1313180" cy="369332"/>
          </a:xfrm>
          <a:prstGeom prst="rect">
            <a:avLst/>
          </a:prstGeom>
          <a:noFill/>
        </p:spPr>
        <p:txBody>
          <a:bodyPr wrap="none" rtlCol="0">
            <a:spAutoFit/>
          </a:bodyPr>
          <a:lstStyle/>
          <a:p>
            <a:r>
              <a:rPr lang="es-ES" dirty="0" smtClean="0">
                <a:solidFill>
                  <a:srgbClr val="272D37"/>
                </a:solidFill>
                <a:latin typeface="Nexa Bold"/>
                <a:cs typeface="Nexa Bold"/>
              </a:rPr>
              <a:t>VALORES</a:t>
            </a:r>
            <a:endParaRPr lang="es-ES" dirty="0">
              <a:solidFill>
                <a:srgbClr val="272D37"/>
              </a:solidFill>
              <a:latin typeface="Nexa Bold"/>
              <a:cs typeface="Nexa Bold"/>
            </a:endParaRPr>
          </a:p>
        </p:txBody>
      </p:sp>
      <p:sp>
        <p:nvSpPr>
          <p:cNvPr id="10" name="CuadroTexto 9"/>
          <p:cNvSpPr txBox="1"/>
          <p:nvPr/>
        </p:nvSpPr>
        <p:spPr>
          <a:xfrm>
            <a:off x="3402444" y="2774253"/>
            <a:ext cx="1040592" cy="369332"/>
          </a:xfrm>
          <a:prstGeom prst="rect">
            <a:avLst/>
          </a:prstGeom>
          <a:noFill/>
        </p:spPr>
        <p:txBody>
          <a:bodyPr wrap="none" rtlCol="0">
            <a:spAutoFit/>
          </a:bodyPr>
          <a:lstStyle/>
          <a:p>
            <a:r>
              <a:rPr lang="es-ES" dirty="0" smtClean="0">
                <a:solidFill>
                  <a:srgbClr val="272D37"/>
                </a:solidFill>
                <a:latin typeface="Nexa Bold"/>
                <a:cs typeface="Nexa Bold"/>
              </a:rPr>
              <a:t>MISIÓN</a:t>
            </a:r>
            <a:endParaRPr lang="es-ES" dirty="0">
              <a:solidFill>
                <a:srgbClr val="272D37"/>
              </a:solidFill>
              <a:latin typeface="Nexa Bold"/>
              <a:cs typeface="Nexa Bold"/>
            </a:endParaRPr>
          </a:p>
        </p:txBody>
      </p:sp>
      <p:sp>
        <p:nvSpPr>
          <p:cNvPr id="11" name="CuadroTexto 10"/>
          <p:cNvSpPr txBox="1"/>
          <p:nvPr/>
        </p:nvSpPr>
        <p:spPr>
          <a:xfrm>
            <a:off x="1334828" y="5021005"/>
            <a:ext cx="999965" cy="369332"/>
          </a:xfrm>
          <a:prstGeom prst="rect">
            <a:avLst/>
          </a:prstGeom>
          <a:noFill/>
        </p:spPr>
        <p:txBody>
          <a:bodyPr wrap="none" rtlCol="0">
            <a:spAutoFit/>
          </a:bodyPr>
          <a:lstStyle/>
          <a:p>
            <a:r>
              <a:rPr lang="es-ES" dirty="0" smtClean="0">
                <a:solidFill>
                  <a:srgbClr val="272D37"/>
                </a:solidFill>
                <a:latin typeface="Nexa Bold"/>
                <a:cs typeface="Nexa Bold"/>
              </a:rPr>
              <a:t>VISIÓN</a:t>
            </a:r>
            <a:endParaRPr lang="es-ES" dirty="0">
              <a:solidFill>
                <a:srgbClr val="272D37"/>
              </a:solidFill>
              <a:latin typeface="Nexa Bold"/>
              <a:cs typeface="Nexa Bold"/>
            </a:endParaRPr>
          </a:p>
        </p:txBody>
      </p:sp>
      <p:pic>
        <p:nvPicPr>
          <p:cNvPr id="5" name="Imagen 4" descr="57-5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1391" y="824899"/>
            <a:ext cx="1878769" cy="1874349"/>
          </a:xfrm>
          <a:prstGeom prst="ellipse">
            <a:avLst/>
          </a:prstGeom>
        </p:spPr>
      </p:pic>
      <p:pic>
        <p:nvPicPr>
          <p:cNvPr id="6" name="Imagen 5" descr="visi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197" y="2824688"/>
            <a:ext cx="1723191" cy="1723277"/>
          </a:xfrm>
          <a:prstGeom prst="rect">
            <a:avLst/>
          </a:prstGeom>
        </p:spPr>
      </p:pic>
      <p:pic>
        <p:nvPicPr>
          <p:cNvPr id="7" name="Imagen 6" descr="14fb97c5e686adc662b7e27887d65df8.png"/>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83789" y1="9180" x2="84766" y2="21875"/>
                        <a14:foregroundMark x1="85547" y1="25195" x2="88867" y2="19727"/>
                        <a14:foregroundMark x1="15039" y1="73828" x2="11719" y2="92969"/>
                        <a14:foregroundMark x1="53711" y1="49219" x2="47852" y2="52930"/>
                        <a14:foregroundMark x1="52148" y1="45703" x2="45117" y2="51367"/>
                      </a14:backgroundRemoval>
                    </a14:imgEffect>
                  </a14:imgLayer>
                </a14:imgProps>
              </a:ext>
              <a:ext uri="{28A0092B-C50C-407E-A947-70E740481C1C}">
                <a14:useLocalDpi xmlns:a14="http://schemas.microsoft.com/office/drawing/2010/main" val="0"/>
              </a:ext>
            </a:extLst>
          </a:blip>
          <a:stretch>
            <a:fillRect/>
          </a:stretch>
        </p:blipFill>
        <p:spPr>
          <a:xfrm>
            <a:off x="8993646" y="4422525"/>
            <a:ext cx="1731109" cy="1716321"/>
          </a:xfrm>
          <a:prstGeom prst="rect">
            <a:avLst/>
          </a:prstGeom>
        </p:spPr>
      </p:pic>
    </p:spTree>
    <p:extLst>
      <p:ext uri="{BB962C8B-B14F-4D97-AF65-F5344CB8AC3E}">
        <p14:creationId xmlns:p14="http://schemas.microsoft.com/office/powerpoint/2010/main" val="2784734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uadroTexto 40"/>
          <p:cNvSpPr txBox="1"/>
          <p:nvPr/>
        </p:nvSpPr>
        <p:spPr>
          <a:xfrm>
            <a:off x="1025968" y="88750"/>
            <a:ext cx="6935421" cy="646329"/>
          </a:xfrm>
          <a:prstGeom prst="rect">
            <a:avLst/>
          </a:prstGeom>
          <a:noFill/>
        </p:spPr>
        <p:txBody>
          <a:bodyPr wrap="square" lIns="91431" tIns="45715" rIns="91431" bIns="45715" rtlCol="0">
            <a:spAutoFit/>
          </a:bodyPr>
          <a:lstStyle/>
          <a:p>
            <a:r>
              <a:rPr lang="es-ES" sz="3600" dirty="0">
                <a:solidFill>
                  <a:srgbClr val="435A66"/>
                </a:solidFill>
                <a:latin typeface="Nexa Bold"/>
                <a:cs typeface="Nexa Bold"/>
              </a:rPr>
              <a:t>COBERTURA NACIONAL</a:t>
            </a:r>
          </a:p>
        </p:txBody>
      </p:sp>
      <p:sp>
        <p:nvSpPr>
          <p:cNvPr id="46" name="Rectángulo redondeado 45"/>
          <p:cNvSpPr/>
          <p:nvPr/>
        </p:nvSpPr>
        <p:spPr>
          <a:xfrm>
            <a:off x="2023398" y="6144661"/>
            <a:ext cx="1855319" cy="333899"/>
          </a:xfrm>
          <a:prstGeom prst="roundRect">
            <a:avLst/>
          </a:prstGeom>
          <a:solidFill>
            <a:srgbClr val="8EBA47"/>
          </a:solidFill>
          <a:ln w="38100" cmpd="sng">
            <a:noFill/>
          </a:ln>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a:endParaRPr lang="es-ES">
              <a:latin typeface="Chalkboard"/>
              <a:cs typeface="Chalkboard"/>
            </a:endParaRPr>
          </a:p>
        </p:txBody>
      </p:sp>
      <p:sp>
        <p:nvSpPr>
          <p:cNvPr id="51" name="CuadroTexto 50"/>
          <p:cNvSpPr txBox="1"/>
          <p:nvPr/>
        </p:nvSpPr>
        <p:spPr>
          <a:xfrm>
            <a:off x="2281808" y="6131961"/>
            <a:ext cx="1467052" cy="338548"/>
          </a:xfrm>
          <a:prstGeom prst="rect">
            <a:avLst/>
          </a:prstGeom>
          <a:noFill/>
        </p:spPr>
        <p:txBody>
          <a:bodyPr wrap="none" lIns="91432" tIns="45717" rIns="91432" bIns="45717" rtlCol="0">
            <a:spAutoFit/>
          </a:bodyPr>
          <a:lstStyle/>
          <a:p>
            <a:r>
              <a:rPr lang="es-ES" sz="1500" dirty="0" smtClean="0">
                <a:solidFill>
                  <a:srgbClr val="404040"/>
                </a:solidFill>
                <a:latin typeface="Nexa Bold"/>
                <a:cs typeface="Nexa Bold"/>
              </a:rPr>
              <a:t>8 </a:t>
            </a:r>
            <a:r>
              <a:rPr lang="en-US" sz="1600" dirty="0">
                <a:solidFill>
                  <a:srgbClr val="404040"/>
                </a:solidFill>
                <a:latin typeface="Nexa Bold"/>
                <a:cs typeface="Nexa Bold"/>
              </a:rPr>
              <a:t>Sucursales</a:t>
            </a:r>
            <a:endParaRPr lang="es-ES" sz="1600" dirty="0">
              <a:solidFill>
                <a:srgbClr val="404040"/>
              </a:solidFill>
              <a:latin typeface="Nexa Bold"/>
              <a:cs typeface="Nexa Bold"/>
            </a:endParaRPr>
          </a:p>
        </p:txBody>
      </p:sp>
      <p:sp>
        <p:nvSpPr>
          <p:cNvPr id="55" name="Rectángulo redondeado 54"/>
          <p:cNvSpPr/>
          <p:nvPr/>
        </p:nvSpPr>
        <p:spPr>
          <a:xfrm>
            <a:off x="3989667" y="6149317"/>
            <a:ext cx="1855319" cy="333899"/>
          </a:xfrm>
          <a:prstGeom prst="roundRect">
            <a:avLst/>
          </a:prstGeom>
          <a:solidFill>
            <a:srgbClr val="F8573A"/>
          </a:solidFill>
          <a:ln w="38100" cmpd="sng">
            <a:noFill/>
          </a:ln>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a:endParaRPr lang="es-ES">
              <a:latin typeface="Chalkboard"/>
              <a:cs typeface="Chalkboard"/>
            </a:endParaRPr>
          </a:p>
        </p:txBody>
      </p:sp>
      <p:sp>
        <p:nvSpPr>
          <p:cNvPr id="56" name="CuadroTexto 55"/>
          <p:cNvSpPr txBox="1"/>
          <p:nvPr/>
        </p:nvSpPr>
        <p:spPr>
          <a:xfrm>
            <a:off x="4169205" y="6131968"/>
            <a:ext cx="1531172" cy="338548"/>
          </a:xfrm>
          <a:prstGeom prst="rect">
            <a:avLst/>
          </a:prstGeom>
          <a:noFill/>
        </p:spPr>
        <p:txBody>
          <a:bodyPr wrap="none" lIns="91432" tIns="45717" rIns="91432" bIns="45717" rtlCol="0">
            <a:spAutoFit/>
          </a:bodyPr>
          <a:lstStyle/>
          <a:p>
            <a:pPr algn="ctr"/>
            <a:r>
              <a:rPr lang="es-ES" sz="1600" dirty="0" smtClean="0">
                <a:solidFill>
                  <a:schemeClr val="bg1"/>
                </a:solidFill>
                <a:latin typeface="Nexa Bold"/>
                <a:cs typeface="Nexa Bold"/>
              </a:rPr>
              <a:t>3 </a:t>
            </a:r>
            <a:r>
              <a:rPr lang="es-ES" sz="1600" dirty="0">
                <a:solidFill>
                  <a:schemeClr val="bg1"/>
                </a:solidFill>
                <a:latin typeface="Nexa Bold"/>
                <a:cs typeface="Nexa Bold"/>
              </a:rPr>
              <a:t>home office</a:t>
            </a:r>
          </a:p>
        </p:txBody>
      </p:sp>
      <p:sp>
        <p:nvSpPr>
          <p:cNvPr id="57" name="Rectángulo redondeado 56"/>
          <p:cNvSpPr/>
          <p:nvPr/>
        </p:nvSpPr>
        <p:spPr>
          <a:xfrm>
            <a:off x="6016354" y="6163964"/>
            <a:ext cx="2657408" cy="333899"/>
          </a:xfrm>
          <a:prstGeom prst="roundRect">
            <a:avLst/>
          </a:prstGeom>
          <a:solidFill>
            <a:srgbClr val="435A66"/>
          </a:solidFill>
          <a:ln w="38100" cmpd="sng">
            <a:noFill/>
          </a:ln>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a:endParaRPr lang="es-ES">
              <a:latin typeface="Chalkboard"/>
              <a:cs typeface="Chalkboard"/>
            </a:endParaRPr>
          </a:p>
        </p:txBody>
      </p:sp>
      <p:sp>
        <p:nvSpPr>
          <p:cNvPr id="58" name="CuadroTexto 57"/>
          <p:cNvSpPr txBox="1"/>
          <p:nvPr/>
        </p:nvSpPr>
        <p:spPr>
          <a:xfrm>
            <a:off x="5892949" y="6144668"/>
            <a:ext cx="2866053" cy="338548"/>
          </a:xfrm>
          <a:prstGeom prst="rect">
            <a:avLst/>
          </a:prstGeom>
          <a:noFill/>
        </p:spPr>
        <p:txBody>
          <a:bodyPr wrap="square" lIns="91432" tIns="45717" rIns="91432" bIns="45717" rtlCol="0">
            <a:spAutoFit/>
          </a:bodyPr>
          <a:lstStyle/>
          <a:p>
            <a:pPr algn="ctr"/>
            <a:r>
              <a:rPr lang="es-ES" sz="1600" dirty="0" smtClean="0">
                <a:solidFill>
                  <a:srgbClr val="FFFFFF"/>
                </a:solidFill>
                <a:latin typeface="Nexa Bold"/>
                <a:cs typeface="Nexa Bold"/>
              </a:rPr>
              <a:t>6 Coordinadores de Zona</a:t>
            </a:r>
            <a:endParaRPr lang="es-ES" sz="1600" dirty="0">
              <a:solidFill>
                <a:srgbClr val="FFFFFF"/>
              </a:solidFill>
              <a:latin typeface="Nexa Bold"/>
              <a:cs typeface="Nexa Bold"/>
            </a:endParaRPr>
          </a:p>
        </p:txBody>
      </p:sp>
      <p:sp>
        <p:nvSpPr>
          <p:cNvPr id="59" name="Rectángulo redondeado 58"/>
          <p:cNvSpPr/>
          <p:nvPr/>
        </p:nvSpPr>
        <p:spPr>
          <a:xfrm>
            <a:off x="4929973" y="4758841"/>
            <a:ext cx="1598364" cy="333899"/>
          </a:xfrm>
          <a:prstGeom prst="roundRect">
            <a:avLst/>
          </a:prstGeom>
          <a:solidFill>
            <a:schemeClr val="bg1"/>
          </a:solidFill>
          <a:ln w="38100" cmpd="sng">
            <a:noFill/>
          </a:ln>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a:endParaRPr lang="es-ES"/>
          </a:p>
        </p:txBody>
      </p:sp>
      <p:pic>
        <p:nvPicPr>
          <p:cNvPr id="60" name="Imagen 59" descr="INTERNA MAPA COBERTURA.png"/>
          <p:cNvPicPr>
            <a:picLocks noChangeAspect="1"/>
          </p:cNvPicPr>
          <p:nvPr/>
        </p:nvPicPr>
        <p:blipFill rotWithShape="1">
          <a:blip r:embed="rId2" cstate="screen">
            <a:extLst>
              <a:ext uri="{28A0092B-C50C-407E-A947-70E740481C1C}">
                <a14:useLocalDpi xmlns:a14="http://schemas.microsoft.com/office/drawing/2010/main"/>
              </a:ext>
            </a:extLst>
          </a:blip>
          <a:srcRect l="18185"/>
          <a:stretch/>
        </p:blipFill>
        <p:spPr>
          <a:xfrm>
            <a:off x="3120496" y="445824"/>
            <a:ext cx="7648914" cy="5258829"/>
          </a:xfrm>
          <a:prstGeom prst="rect">
            <a:avLst/>
          </a:prstGeom>
        </p:spPr>
      </p:pic>
      <p:sp>
        <p:nvSpPr>
          <p:cNvPr id="61" name="Rectángulo redondeado 60"/>
          <p:cNvSpPr/>
          <p:nvPr/>
        </p:nvSpPr>
        <p:spPr>
          <a:xfrm>
            <a:off x="2425482" y="3525842"/>
            <a:ext cx="1051526" cy="371255"/>
          </a:xfrm>
          <a:prstGeom prst="roundRect">
            <a:avLst/>
          </a:prstGeom>
          <a:solidFill>
            <a:srgbClr val="435A66"/>
          </a:solidFill>
          <a:ln>
            <a:noFill/>
          </a:ln>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a:r>
              <a:rPr lang="es-ES" sz="1100" dirty="0">
                <a:solidFill>
                  <a:schemeClr val="bg1"/>
                </a:solidFill>
                <a:latin typeface="Nexa Bold"/>
                <a:cs typeface="Nexa Bold"/>
              </a:rPr>
              <a:t>Tampico</a:t>
            </a:r>
          </a:p>
        </p:txBody>
      </p:sp>
      <p:sp>
        <p:nvSpPr>
          <p:cNvPr id="62" name="Rectángulo redondeado 61"/>
          <p:cNvSpPr/>
          <p:nvPr/>
        </p:nvSpPr>
        <p:spPr>
          <a:xfrm>
            <a:off x="3581450" y="4525089"/>
            <a:ext cx="1119830" cy="371255"/>
          </a:xfrm>
          <a:prstGeom prst="roundRect">
            <a:avLst/>
          </a:prstGeom>
          <a:solidFill>
            <a:srgbClr val="F8573A"/>
          </a:solidFill>
          <a:ln w="57150" cmpd="sng">
            <a:noFill/>
            <a:prstDash val="dash"/>
          </a:ln>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a:r>
              <a:rPr lang="es-ES" sz="1100" dirty="0">
                <a:solidFill>
                  <a:schemeClr val="bg1"/>
                </a:solidFill>
                <a:latin typeface="Nexa Bold"/>
                <a:cs typeface="Nexa Bold"/>
              </a:rPr>
              <a:t>Culiacán</a:t>
            </a:r>
          </a:p>
        </p:txBody>
      </p:sp>
      <p:sp>
        <p:nvSpPr>
          <p:cNvPr id="63" name="Rectángulo redondeado 62"/>
          <p:cNvSpPr/>
          <p:nvPr/>
        </p:nvSpPr>
        <p:spPr>
          <a:xfrm>
            <a:off x="1119151" y="2574922"/>
            <a:ext cx="1075134" cy="371255"/>
          </a:xfrm>
          <a:prstGeom prst="roundRect">
            <a:avLst/>
          </a:prstGeom>
          <a:solidFill>
            <a:srgbClr val="8EBA47"/>
          </a:solidFill>
          <a:ln>
            <a:noFill/>
          </a:ln>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a:r>
              <a:rPr lang="es-ES" sz="1100" dirty="0">
                <a:solidFill>
                  <a:schemeClr val="tx1">
                    <a:lumMod val="75000"/>
                    <a:lumOff val="25000"/>
                  </a:schemeClr>
                </a:solidFill>
                <a:latin typeface="Nexa Bold"/>
                <a:cs typeface="Nexa Bold"/>
              </a:rPr>
              <a:t>Tijuana</a:t>
            </a:r>
          </a:p>
        </p:txBody>
      </p:sp>
      <p:sp>
        <p:nvSpPr>
          <p:cNvPr id="64" name="Rectángulo redondeado 63"/>
          <p:cNvSpPr/>
          <p:nvPr/>
        </p:nvSpPr>
        <p:spPr>
          <a:xfrm>
            <a:off x="1119151" y="3067686"/>
            <a:ext cx="1075134" cy="371255"/>
          </a:xfrm>
          <a:prstGeom prst="roundRect">
            <a:avLst/>
          </a:prstGeom>
          <a:solidFill>
            <a:srgbClr val="8EBA47"/>
          </a:solidFill>
          <a:ln>
            <a:noFill/>
          </a:ln>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a:r>
              <a:rPr lang="es-ES" sz="1100" dirty="0">
                <a:solidFill>
                  <a:schemeClr val="tx1">
                    <a:lumMod val="75000"/>
                    <a:lumOff val="25000"/>
                  </a:schemeClr>
                </a:solidFill>
                <a:latin typeface="Nexa Bold"/>
                <a:cs typeface="Nexa Bold"/>
              </a:rPr>
              <a:t>Querétaro</a:t>
            </a:r>
          </a:p>
        </p:txBody>
      </p:sp>
      <p:sp>
        <p:nvSpPr>
          <p:cNvPr id="65" name="Rectángulo redondeado 64"/>
          <p:cNvSpPr/>
          <p:nvPr/>
        </p:nvSpPr>
        <p:spPr>
          <a:xfrm>
            <a:off x="1119151" y="3560450"/>
            <a:ext cx="1075134" cy="371255"/>
          </a:xfrm>
          <a:prstGeom prst="roundRect">
            <a:avLst/>
          </a:prstGeom>
          <a:solidFill>
            <a:srgbClr val="8EBA47"/>
          </a:solidFill>
          <a:ln>
            <a:noFill/>
          </a:ln>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a:r>
              <a:rPr lang="es-ES" sz="1100" dirty="0">
                <a:solidFill>
                  <a:schemeClr val="tx1">
                    <a:lumMod val="75000"/>
                    <a:lumOff val="25000"/>
                  </a:schemeClr>
                </a:solidFill>
                <a:latin typeface="Nexa Bold"/>
                <a:cs typeface="Nexa Bold"/>
              </a:rPr>
              <a:t>Puebla</a:t>
            </a:r>
          </a:p>
        </p:txBody>
      </p:sp>
      <p:sp>
        <p:nvSpPr>
          <p:cNvPr id="66" name="Rectángulo redondeado 65"/>
          <p:cNvSpPr/>
          <p:nvPr/>
        </p:nvSpPr>
        <p:spPr>
          <a:xfrm>
            <a:off x="1119151" y="4018554"/>
            <a:ext cx="1075134" cy="371255"/>
          </a:xfrm>
          <a:prstGeom prst="roundRect">
            <a:avLst/>
          </a:prstGeom>
          <a:solidFill>
            <a:srgbClr val="8EBA47"/>
          </a:solidFill>
          <a:ln>
            <a:noFill/>
          </a:ln>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a:r>
              <a:rPr lang="es-ES" sz="1100" dirty="0">
                <a:solidFill>
                  <a:schemeClr val="tx1">
                    <a:lumMod val="75000"/>
                    <a:lumOff val="25000"/>
                  </a:schemeClr>
                </a:solidFill>
                <a:latin typeface="Nexa Bold"/>
                <a:cs typeface="Nexa Bold"/>
              </a:rPr>
              <a:t>CDMX</a:t>
            </a:r>
          </a:p>
        </p:txBody>
      </p:sp>
      <p:sp>
        <p:nvSpPr>
          <p:cNvPr id="67" name="Rectángulo redondeado 66"/>
          <p:cNvSpPr/>
          <p:nvPr/>
        </p:nvSpPr>
        <p:spPr>
          <a:xfrm>
            <a:off x="1119151" y="4511318"/>
            <a:ext cx="1075134" cy="371255"/>
          </a:xfrm>
          <a:prstGeom prst="roundRect">
            <a:avLst/>
          </a:prstGeom>
          <a:solidFill>
            <a:srgbClr val="8EBA47"/>
          </a:solidFill>
          <a:ln>
            <a:noFill/>
          </a:ln>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a:r>
              <a:rPr lang="es-ES" sz="1100" dirty="0">
                <a:solidFill>
                  <a:schemeClr val="tx1">
                    <a:lumMod val="75000"/>
                    <a:lumOff val="25000"/>
                  </a:schemeClr>
                </a:solidFill>
                <a:latin typeface="Nexa Bold"/>
                <a:cs typeface="Nexa Bold"/>
              </a:rPr>
              <a:t>Mérida</a:t>
            </a:r>
          </a:p>
        </p:txBody>
      </p:sp>
      <p:sp>
        <p:nvSpPr>
          <p:cNvPr id="68" name="Rectángulo redondeado 67"/>
          <p:cNvSpPr/>
          <p:nvPr/>
        </p:nvSpPr>
        <p:spPr>
          <a:xfrm>
            <a:off x="1119150" y="5006461"/>
            <a:ext cx="1075135" cy="371255"/>
          </a:xfrm>
          <a:prstGeom prst="roundRect">
            <a:avLst/>
          </a:prstGeom>
          <a:solidFill>
            <a:srgbClr val="8EBA47"/>
          </a:solidFill>
          <a:ln>
            <a:noFill/>
          </a:ln>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a:r>
              <a:rPr lang="es-ES" sz="1100" dirty="0">
                <a:solidFill>
                  <a:schemeClr val="tx1">
                    <a:lumMod val="75000"/>
                    <a:lumOff val="25000"/>
                  </a:schemeClr>
                </a:solidFill>
                <a:latin typeface="Nexa Bold"/>
                <a:cs typeface="Nexa Bold"/>
              </a:rPr>
              <a:t>Guadalajara</a:t>
            </a:r>
            <a:endParaRPr lang="es-ES" sz="950" dirty="0">
              <a:solidFill>
                <a:schemeClr val="tx1">
                  <a:lumMod val="75000"/>
                  <a:lumOff val="25000"/>
                </a:schemeClr>
              </a:solidFill>
              <a:latin typeface="Nexa Bold"/>
              <a:cs typeface="Nexa Bold"/>
            </a:endParaRPr>
          </a:p>
        </p:txBody>
      </p:sp>
      <p:sp>
        <p:nvSpPr>
          <p:cNvPr id="69" name="Rectángulo redondeado 68"/>
          <p:cNvSpPr/>
          <p:nvPr/>
        </p:nvSpPr>
        <p:spPr>
          <a:xfrm>
            <a:off x="2443871" y="3046590"/>
            <a:ext cx="1033138" cy="357743"/>
          </a:xfrm>
          <a:prstGeom prst="roundRect">
            <a:avLst/>
          </a:prstGeom>
          <a:solidFill>
            <a:srgbClr val="435A66"/>
          </a:solidFill>
          <a:ln w="57150" cmpd="sng">
            <a:noFill/>
            <a:prstDash val="dash"/>
          </a:ln>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a:r>
              <a:rPr lang="es-ES" sz="1100" dirty="0">
                <a:solidFill>
                  <a:schemeClr val="bg1"/>
                </a:solidFill>
                <a:latin typeface="Nexa Bold"/>
                <a:cs typeface="Nexa Bold"/>
              </a:rPr>
              <a:t>Chihuahua</a:t>
            </a:r>
          </a:p>
        </p:txBody>
      </p:sp>
      <p:sp>
        <p:nvSpPr>
          <p:cNvPr id="70" name="Rectángulo redondeado 69"/>
          <p:cNvSpPr/>
          <p:nvPr/>
        </p:nvSpPr>
        <p:spPr>
          <a:xfrm>
            <a:off x="1108302" y="5518802"/>
            <a:ext cx="1075134" cy="371255"/>
          </a:xfrm>
          <a:prstGeom prst="roundRect">
            <a:avLst/>
          </a:prstGeom>
          <a:solidFill>
            <a:srgbClr val="8EBA47"/>
          </a:solidFill>
          <a:ln>
            <a:noFill/>
          </a:ln>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a:r>
              <a:rPr lang="es-ES" sz="1100" dirty="0">
                <a:solidFill>
                  <a:schemeClr val="tx1">
                    <a:lumMod val="75000"/>
                    <a:lumOff val="25000"/>
                  </a:schemeClr>
                </a:solidFill>
                <a:latin typeface="Nexa Bold"/>
                <a:cs typeface="Nexa Bold"/>
              </a:rPr>
              <a:t>Monterrey</a:t>
            </a:r>
          </a:p>
        </p:txBody>
      </p:sp>
      <p:sp>
        <p:nvSpPr>
          <p:cNvPr id="71" name="Rectángulo redondeado 70"/>
          <p:cNvSpPr/>
          <p:nvPr/>
        </p:nvSpPr>
        <p:spPr>
          <a:xfrm>
            <a:off x="3581450" y="5017169"/>
            <a:ext cx="1119830" cy="371255"/>
          </a:xfrm>
          <a:prstGeom prst="roundRect">
            <a:avLst/>
          </a:prstGeom>
          <a:solidFill>
            <a:srgbClr val="F8573A"/>
          </a:solidFill>
          <a:ln>
            <a:noFill/>
          </a:ln>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a:r>
              <a:rPr lang="es-ES" sz="1100" dirty="0">
                <a:solidFill>
                  <a:schemeClr val="bg1"/>
                </a:solidFill>
                <a:latin typeface="Nexa Bold"/>
                <a:cs typeface="Nexa Bold"/>
              </a:rPr>
              <a:t>Villahermosa</a:t>
            </a:r>
          </a:p>
        </p:txBody>
      </p:sp>
      <p:sp>
        <p:nvSpPr>
          <p:cNvPr id="72" name="Rectángulo redondeado 71"/>
          <p:cNvSpPr/>
          <p:nvPr/>
        </p:nvSpPr>
        <p:spPr>
          <a:xfrm>
            <a:off x="3581450" y="5524336"/>
            <a:ext cx="1119830" cy="371255"/>
          </a:xfrm>
          <a:prstGeom prst="roundRect">
            <a:avLst/>
          </a:prstGeom>
          <a:solidFill>
            <a:srgbClr val="F8573A"/>
          </a:solidFill>
          <a:ln>
            <a:noFill/>
          </a:ln>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a:r>
              <a:rPr lang="es-ES" sz="1100" dirty="0">
                <a:solidFill>
                  <a:schemeClr val="bg1"/>
                </a:solidFill>
                <a:latin typeface="Nexa Bold"/>
                <a:cs typeface="Nexa Bold"/>
              </a:rPr>
              <a:t>Cuernavaca</a:t>
            </a:r>
          </a:p>
        </p:txBody>
      </p:sp>
      <p:sp>
        <p:nvSpPr>
          <p:cNvPr id="73" name="Rectángulo redondeado 72"/>
          <p:cNvSpPr/>
          <p:nvPr/>
        </p:nvSpPr>
        <p:spPr>
          <a:xfrm>
            <a:off x="1108302" y="2110010"/>
            <a:ext cx="1119830" cy="371255"/>
          </a:xfrm>
          <a:prstGeom prst="roundRect">
            <a:avLst/>
          </a:prstGeom>
          <a:solidFill>
            <a:srgbClr val="8FB94D"/>
          </a:solidFill>
          <a:ln w="57150" cmpd="sng">
            <a:noFill/>
            <a:prstDash val="dash"/>
          </a:ln>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a:r>
              <a:rPr lang="es-ES" sz="1100" dirty="0">
                <a:solidFill>
                  <a:schemeClr val="tx1">
                    <a:lumMod val="75000"/>
                    <a:lumOff val="25000"/>
                  </a:schemeClr>
                </a:solidFill>
                <a:latin typeface="Nexa Bold"/>
                <a:cs typeface="Nexa Bold"/>
              </a:rPr>
              <a:t>Veracruz</a:t>
            </a:r>
          </a:p>
        </p:txBody>
      </p:sp>
      <p:sp>
        <p:nvSpPr>
          <p:cNvPr id="74" name="Rectángulo redondeado 73"/>
          <p:cNvSpPr/>
          <p:nvPr/>
        </p:nvSpPr>
        <p:spPr>
          <a:xfrm>
            <a:off x="2425482" y="4033009"/>
            <a:ext cx="1051526" cy="371255"/>
          </a:xfrm>
          <a:prstGeom prst="roundRect">
            <a:avLst/>
          </a:prstGeom>
          <a:solidFill>
            <a:srgbClr val="435A66"/>
          </a:solidFill>
          <a:ln>
            <a:noFill/>
          </a:ln>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a:r>
              <a:rPr lang="es-ES" sz="1100" dirty="0">
                <a:solidFill>
                  <a:schemeClr val="bg1"/>
                </a:solidFill>
                <a:latin typeface="Nexa Bold"/>
                <a:cs typeface="Nexa Bold"/>
              </a:rPr>
              <a:t>San Luis Potosí</a:t>
            </a:r>
          </a:p>
        </p:txBody>
      </p:sp>
      <p:pic>
        <p:nvPicPr>
          <p:cNvPr id="75" name="Imagen 74" descr="CUBOS SERVICIOS 2017.png"/>
          <p:cNvPicPr>
            <a:picLocks noChangeAspect="1"/>
          </p:cNvPicPr>
          <p:nvPr/>
        </p:nvPicPr>
        <p:blipFill rotWithShape="1">
          <a:blip r:embed="rId3" cstate="screen">
            <a:extLst>
              <a:ext uri="{28A0092B-C50C-407E-A947-70E740481C1C}">
                <a14:useLocalDpi xmlns:a14="http://schemas.microsoft.com/office/drawing/2010/main"/>
              </a:ext>
            </a:extLst>
          </a:blip>
          <a:srcRect t="58979" b="19332"/>
          <a:stretch/>
        </p:blipFill>
        <p:spPr>
          <a:xfrm>
            <a:off x="545961" y="202873"/>
            <a:ext cx="405632" cy="533400"/>
          </a:xfrm>
          <a:prstGeom prst="rect">
            <a:avLst/>
          </a:prstGeom>
        </p:spPr>
      </p:pic>
      <p:sp>
        <p:nvSpPr>
          <p:cNvPr id="76" name="Rectángulo redondeado 75"/>
          <p:cNvSpPr/>
          <p:nvPr/>
        </p:nvSpPr>
        <p:spPr>
          <a:xfrm>
            <a:off x="2425482" y="4511318"/>
            <a:ext cx="1051526" cy="371255"/>
          </a:xfrm>
          <a:prstGeom prst="roundRect">
            <a:avLst/>
          </a:prstGeom>
          <a:solidFill>
            <a:srgbClr val="435A66"/>
          </a:solidFill>
          <a:ln w="57150" cmpd="sng">
            <a:noFill/>
            <a:prstDash val="dash"/>
          </a:ln>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a:r>
              <a:rPr lang="es-ES" sz="1100" dirty="0" smtClean="0">
                <a:solidFill>
                  <a:schemeClr val="bg1"/>
                </a:solidFill>
                <a:latin typeface="Nexa Bold"/>
                <a:cs typeface="Nexa Bold"/>
              </a:rPr>
              <a:t>León</a:t>
            </a:r>
            <a:endParaRPr lang="es-ES" sz="1100" dirty="0">
              <a:solidFill>
                <a:schemeClr val="bg1"/>
              </a:solidFill>
              <a:latin typeface="Nexa Bold"/>
              <a:cs typeface="Nexa Bold"/>
            </a:endParaRPr>
          </a:p>
        </p:txBody>
      </p:sp>
      <p:sp>
        <p:nvSpPr>
          <p:cNvPr id="77" name="Rectángulo redondeado 76"/>
          <p:cNvSpPr/>
          <p:nvPr/>
        </p:nvSpPr>
        <p:spPr>
          <a:xfrm>
            <a:off x="2413989" y="5026090"/>
            <a:ext cx="1051526" cy="371255"/>
          </a:xfrm>
          <a:prstGeom prst="roundRect">
            <a:avLst/>
          </a:prstGeom>
          <a:solidFill>
            <a:srgbClr val="435A66"/>
          </a:solidFill>
          <a:ln>
            <a:noFill/>
          </a:ln>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a:r>
              <a:rPr lang="es-ES" sz="1100" dirty="0" smtClean="0">
                <a:solidFill>
                  <a:schemeClr val="bg1"/>
                </a:solidFill>
                <a:latin typeface="Nexa Bold"/>
                <a:cs typeface="Nexa Bold"/>
              </a:rPr>
              <a:t>Torreón</a:t>
            </a:r>
            <a:endParaRPr lang="es-ES" sz="1100" dirty="0">
              <a:solidFill>
                <a:schemeClr val="bg1"/>
              </a:solidFill>
              <a:latin typeface="Nexa Bold"/>
              <a:cs typeface="Nexa Bold"/>
            </a:endParaRPr>
          </a:p>
        </p:txBody>
      </p:sp>
      <p:sp>
        <p:nvSpPr>
          <p:cNvPr id="78" name="Rectángulo redondeado 77"/>
          <p:cNvSpPr/>
          <p:nvPr/>
        </p:nvSpPr>
        <p:spPr>
          <a:xfrm>
            <a:off x="2413989" y="5519025"/>
            <a:ext cx="1051526" cy="371255"/>
          </a:xfrm>
          <a:prstGeom prst="roundRect">
            <a:avLst/>
          </a:prstGeom>
          <a:solidFill>
            <a:srgbClr val="435A66"/>
          </a:solidFill>
          <a:ln>
            <a:noFill/>
          </a:ln>
        </p:spPr>
        <p:style>
          <a:lnRef idx="1">
            <a:schemeClr val="accent1"/>
          </a:lnRef>
          <a:fillRef idx="3">
            <a:schemeClr val="accent1"/>
          </a:fillRef>
          <a:effectRef idx="2">
            <a:schemeClr val="accent1"/>
          </a:effectRef>
          <a:fontRef idx="minor">
            <a:schemeClr val="lt1"/>
          </a:fontRef>
        </p:style>
        <p:txBody>
          <a:bodyPr lIns="91432" tIns="45717" rIns="91432" bIns="45717" rtlCol="0" anchor="ctr"/>
          <a:lstStyle/>
          <a:p>
            <a:pPr algn="ctr"/>
            <a:r>
              <a:rPr lang="es-ES" sz="1100" dirty="0" smtClean="0">
                <a:solidFill>
                  <a:schemeClr val="bg1"/>
                </a:solidFill>
                <a:latin typeface="Nexa Bold"/>
                <a:cs typeface="Nexa Bold"/>
              </a:rPr>
              <a:t>Tuxtla</a:t>
            </a:r>
            <a:endParaRPr lang="es-ES" sz="1100" dirty="0">
              <a:solidFill>
                <a:schemeClr val="bg1"/>
              </a:solidFill>
              <a:latin typeface="Nexa Bold"/>
              <a:cs typeface="Nexa Bold"/>
            </a:endParaRPr>
          </a:p>
        </p:txBody>
      </p:sp>
    </p:spTree>
    <p:extLst>
      <p:ext uri="{BB962C8B-B14F-4D97-AF65-F5344CB8AC3E}">
        <p14:creationId xmlns:p14="http://schemas.microsoft.com/office/powerpoint/2010/main" val="1762399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46175" y="185572"/>
            <a:ext cx="6092345" cy="369332"/>
          </a:xfrm>
          <a:prstGeom prst="rect">
            <a:avLst/>
          </a:prstGeom>
        </p:spPr>
        <p:txBody>
          <a:bodyPr>
            <a:spAutoFit/>
          </a:bodyPr>
          <a:lstStyle/>
          <a:p>
            <a:pPr algn="ctr"/>
            <a:r>
              <a:rPr lang="es-MX" b="1" dirty="0">
                <a:latin typeface="Verdana" panose="020B0604030504040204" pitchFamily="34" charset="0"/>
                <a:ea typeface="Verdana" panose="020B0604030504040204" pitchFamily="34" charset="0"/>
                <a:cs typeface="Verdana" panose="020B0604030504040204" pitchFamily="34" charset="0"/>
              </a:rPr>
              <a:t>SESIÓN PRESENCIAL DE INDUCCIÓN</a:t>
            </a:r>
          </a:p>
        </p:txBody>
      </p:sp>
      <p:sp>
        <p:nvSpPr>
          <p:cNvPr id="7" name="5 Rectángulo"/>
          <p:cNvSpPr/>
          <p:nvPr/>
        </p:nvSpPr>
        <p:spPr>
          <a:xfrm>
            <a:off x="1877981" y="1357204"/>
            <a:ext cx="7333752" cy="830997"/>
          </a:xfrm>
          <a:prstGeom prst="rect">
            <a:avLst/>
          </a:prstGeom>
        </p:spPr>
        <p:txBody>
          <a:bodyPr wrap="square">
            <a:spAutoFit/>
          </a:bodyPr>
          <a:lstStyle/>
          <a:p>
            <a:pPr algn="just" hangingPunct="0"/>
            <a:r>
              <a:rPr lang="es-MX" sz="1600" dirty="0">
                <a:solidFill>
                  <a:srgbClr val="354852"/>
                </a:solidFill>
                <a:latin typeface="Avenir Medium"/>
                <a:cs typeface="Avenir Medium"/>
              </a:rPr>
              <a:t>Esta sesión te ayuda a tener un panorama más concreto del concepto del negocio, lo que permite un mejor entendimiento de la cultura laboral de PROMERC®.</a:t>
            </a:r>
          </a:p>
        </p:txBody>
      </p:sp>
      <p:sp>
        <p:nvSpPr>
          <p:cNvPr id="8" name="6 Rectángulo"/>
          <p:cNvSpPr/>
          <p:nvPr/>
        </p:nvSpPr>
        <p:spPr>
          <a:xfrm>
            <a:off x="403223" y="3214386"/>
            <a:ext cx="7430282" cy="1077218"/>
          </a:xfrm>
          <a:prstGeom prst="rect">
            <a:avLst/>
          </a:prstGeom>
        </p:spPr>
        <p:txBody>
          <a:bodyPr wrap="square">
            <a:spAutoFit/>
          </a:bodyPr>
          <a:lstStyle/>
          <a:p>
            <a:pPr algn="just" hangingPunct="0"/>
            <a:r>
              <a:rPr lang="es-MX" sz="1600" dirty="0">
                <a:solidFill>
                  <a:srgbClr val="354852"/>
                </a:solidFill>
                <a:latin typeface="Avenir Medium"/>
                <a:cs typeface="Avenir Medium"/>
              </a:rPr>
              <a:t>También te permite identificar las Normas y Políticas que deben regir el comportamiento de cada colaborador, las funciones operativas dentro de  PROMERC® y comprender los procesos y actividades que se llevan a cabo en una tienda, así como el involucramiento previo a la toma de tus funciones.</a:t>
            </a:r>
          </a:p>
        </p:txBody>
      </p:sp>
      <p:pic>
        <p:nvPicPr>
          <p:cNvPr id="9" name="Imagen 8" descr="LOGO PROMERC 017 IZQUIERD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223" y="1104755"/>
            <a:ext cx="1229476" cy="1229476"/>
          </a:xfrm>
          <a:prstGeom prst="rect">
            <a:avLst/>
          </a:prstGeom>
        </p:spPr>
      </p:pic>
      <p:pic>
        <p:nvPicPr>
          <p:cNvPr id="10" name="Imagen 9" descr="jury-icon-flat-01-f.jpg"/>
          <p:cNvPicPr>
            <a:picLocks noChangeAspect="1"/>
          </p:cNvPicPr>
          <p:nvPr/>
        </p:nvPicPr>
        <p:blipFill rotWithShape="1">
          <a:blip r:embed="rId3">
            <a:extLst>
              <a:ext uri="{28A0092B-C50C-407E-A947-70E740481C1C}">
                <a14:useLocalDpi xmlns:a14="http://schemas.microsoft.com/office/drawing/2010/main" val="0"/>
              </a:ext>
            </a:extLst>
          </a:blip>
          <a:srcRect l="17862" r="17531"/>
          <a:stretch/>
        </p:blipFill>
        <p:spPr>
          <a:xfrm>
            <a:off x="8236000" y="2763091"/>
            <a:ext cx="1805040" cy="1859393"/>
          </a:xfrm>
          <a:prstGeom prst="ellipse">
            <a:avLst/>
          </a:prstGeom>
        </p:spPr>
      </p:pic>
    </p:spTree>
    <p:extLst>
      <p:ext uri="{BB962C8B-B14F-4D97-AF65-F5344CB8AC3E}">
        <p14:creationId xmlns:p14="http://schemas.microsoft.com/office/powerpoint/2010/main" val="48996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64466" y="251339"/>
            <a:ext cx="9039325" cy="369332"/>
          </a:xfrm>
          <a:prstGeom prst="rect">
            <a:avLst/>
          </a:prstGeom>
        </p:spPr>
        <p:txBody>
          <a:bodyPr wrap="square">
            <a:spAutoFit/>
          </a:bodyPr>
          <a:lstStyle/>
          <a:p>
            <a:pPr algn="ctr"/>
            <a:r>
              <a:rPr lang="es-MX" b="1" dirty="0">
                <a:latin typeface="Verdana" panose="020B0604030504040204" pitchFamily="34" charset="0"/>
                <a:ea typeface="Verdana" panose="020B0604030504040204" pitchFamily="34" charset="0"/>
                <a:cs typeface="Verdana" panose="020B0604030504040204" pitchFamily="34" charset="0"/>
              </a:rPr>
              <a:t>REGLAMENTO INTERNO</a:t>
            </a:r>
          </a:p>
        </p:txBody>
      </p:sp>
      <p:sp>
        <p:nvSpPr>
          <p:cNvPr id="6" name="3 CuadroTexto"/>
          <p:cNvSpPr txBox="1"/>
          <p:nvPr/>
        </p:nvSpPr>
        <p:spPr>
          <a:xfrm>
            <a:off x="2151326" y="1364505"/>
            <a:ext cx="5706226" cy="276999"/>
          </a:xfrm>
          <a:prstGeom prst="rect">
            <a:avLst/>
          </a:prstGeom>
          <a:noFill/>
        </p:spPr>
        <p:txBody>
          <a:bodyPr wrap="square" rtlCol="0">
            <a:spAutoFit/>
          </a:bodyPr>
          <a:lstStyle/>
          <a:p>
            <a:pPr algn="just"/>
            <a:r>
              <a:rPr lang="es-MX" sz="1200" dirty="0">
                <a:solidFill>
                  <a:srgbClr val="354852"/>
                </a:solidFill>
                <a:latin typeface="Avenir Medium"/>
                <a:cs typeface="Avenir Medium"/>
              </a:rPr>
              <a:t>Te entregamos un contrato en el cual se especifican tus condiciones de trabajo.</a:t>
            </a:r>
          </a:p>
        </p:txBody>
      </p:sp>
      <p:sp>
        <p:nvSpPr>
          <p:cNvPr id="46" name="4 CuadroTexto"/>
          <p:cNvSpPr txBox="1"/>
          <p:nvPr/>
        </p:nvSpPr>
        <p:spPr>
          <a:xfrm>
            <a:off x="2151325" y="926306"/>
            <a:ext cx="1778063" cy="369332"/>
          </a:xfrm>
          <a:prstGeom prst="rect">
            <a:avLst/>
          </a:prstGeom>
          <a:noFill/>
        </p:spPr>
        <p:txBody>
          <a:bodyPr wrap="none" rtlCol="0">
            <a:spAutoFit/>
          </a:bodyPr>
          <a:lstStyle/>
          <a:p>
            <a:r>
              <a:rPr lang="es-MX"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CONTRATOS</a:t>
            </a:r>
            <a:endParaRPr lang="es-MX"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9" name="3 CuadroTexto"/>
          <p:cNvSpPr txBox="1"/>
          <p:nvPr/>
        </p:nvSpPr>
        <p:spPr>
          <a:xfrm>
            <a:off x="500378" y="2650549"/>
            <a:ext cx="3936155" cy="2985432"/>
          </a:xfrm>
          <a:prstGeom prst="rect">
            <a:avLst/>
          </a:prstGeom>
          <a:noFill/>
        </p:spPr>
        <p:txBody>
          <a:bodyPr wrap="square" rtlCol="0">
            <a:spAutoFit/>
          </a:bodyPr>
          <a:lstStyle/>
          <a:p>
            <a:pPr algn="just"/>
            <a:r>
              <a:rPr lang="es-MX" sz="1200" dirty="0">
                <a:solidFill>
                  <a:srgbClr val="354852"/>
                </a:solidFill>
                <a:latin typeface="Avenir Medium"/>
                <a:cs typeface="Avenir Medium"/>
              </a:rPr>
              <a:t>Las prestaciones con las que cuentas son</a:t>
            </a:r>
            <a:r>
              <a:rPr lang="es-MX" sz="1200" dirty="0" smtClean="0">
                <a:solidFill>
                  <a:srgbClr val="354852"/>
                </a:solidFill>
                <a:latin typeface="Avenir Medium"/>
                <a:cs typeface="Avenir Medium"/>
              </a:rPr>
              <a:t>:</a:t>
            </a:r>
          </a:p>
          <a:p>
            <a:pPr algn="just"/>
            <a:endParaRPr lang="es-MX" sz="1200" dirty="0">
              <a:solidFill>
                <a:srgbClr val="354852"/>
              </a:solidFill>
              <a:latin typeface="Avenir Medium"/>
              <a:cs typeface="Avenir Medium"/>
            </a:endParaRPr>
          </a:p>
          <a:p>
            <a:pPr marL="342900" indent="-342900" algn="just">
              <a:buFont typeface="Arial" panose="020B0604020202020204" pitchFamily="34" charset="0"/>
              <a:buChar char="•"/>
            </a:pPr>
            <a:r>
              <a:rPr lang="es-MX" sz="1200" dirty="0" smtClean="0">
                <a:solidFill>
                  <a:srgbClr val="354852"/>
                </a:solidFill>
                <a:latin typeface="Avenir Medium"/>
                <a:cs typeface="Avenir Medium"/>
              </a:rPr>
              <a:t>Aguinaldo</a:t>
            </a:r>
          </a:p>
          <a:p>
            <a:pPr marL="342900" indent="-342900" algn="just">
              <a:buFont typeface="Arial" panose="020B0604020202020204" pitchFamily="34" charset="0"/>
              <a:buChar char="•"/>
            </a:pPr>
            <a:endParaRPr lang="es-MX" sz="1200" dirty="0">
              <a:solidFill>
                <a:srgbClr val="354852"/>
              </a:solidFill>
              <a:latin typeface="Avenir Medium"/>
              <a:cs typeface="Avenir Medium"/>
            </a:endParaRPr>
          </a:p>
          <a:p>
            <a:pPr marL="342900" indent="-342900" algn="just">
              <a:buFont typeface="Arial" panose="020B0604020202020204" pitchFamily="34" charset="0"/>
              <a:buChar char="•"/>
            </a:pPr>
            <a:r>
              <a:rPr lang="es-MX" sz="1200" dirty="0" smtClean="0">
                <a:solidFill>
                  <a:srgbClr val="354852"/>
                </a:solidFill>
                <a:latin typeface="Avenir Medium"/>
                <a:cs typeface="Avenir Medium"/>
              </a:rPr>
              <a:t>Vacaciones</a:t>
            </a:r>
          </a:p>
          <a:p>
            <a:pPr marL="342900" indent="-342900" algn="just">
              <a:buFont typeface="Arial" panose="020B0604020202020204" pitchFamily="34" charset="0"/>
              <a:buChar char="•"/>
            </a:pPr>
            <a:endParaRPr lang="es-MX" sz="1200" dirty="0">
              <a:solidFill>
                <a:srgbClr val="354852"/>
              </a:solidFill>
              <a:latin typeface="Avenir Medium"/>
              <a:cs typeface="Avenir Medium"/>
            </a:endParaRPr>
          </a:p>
          <a:p>
            <a:pPr marL="342900" indent="-342900" algn="just">
              <a:buFont typeface="Arial" panose="020B0604020202020204" pitchFamily="34" charset="0"/>
              <a:buChar char="•"/>
            </a:pPr>
            <a:r>
              <a:rPr lang="es-MX" sz="1200" dirty="0">
                <a:solidFill>
                  <a:srgbClr val="354852"/>
                </a:solidFill>
                <a:latin typeface="Avenir Medium"/>
                <a:cs typeface="Avenir Medium"/>
              </a:rPr>
              <a:t>Prima vacacional con base a </a:t>
            </a:r>
            <a:r>
              <a:rPr lang="es-MX" sz="1200" dirty="0" smtClean="0">
                <a:solidFill>
                  <a:srgbClr val="354852"/>
                </a:solidFill>
                <a:latin typeface="Avenir Medium"/>
                <a:cs typeface="Avenir Medium"/>
              </a:rPr>
              <a:t>ley</a:t>
            </a:r>
          </a:p>
          <a:p>
            <a:pPr marL="342900" indent="-342900" algn="just">
              <a:buFont typeface="Arial" panose="020B0604020202020204" pitchFamily="34" charset="0"/>
              <a:buChar char="•"/>
            </a:pPr>
            <a:endParaRPr lang="es-MX" sz="1200" dirty="0">
              <a:solidFill>
                <a:srgbClr val="354852"/>
              </a:solidFill>
              <a:latin typeface="Avenir Medium"/>
              <a:cs typeface="Avenir Medium"/>
            </a:endParaRPr>
          </a:p>
          <a:p>
            <a:pPr marL="342900" indent="-342900" algn="just">
              <a:buFont typeface="Arial" panose="020B0604020202020204" pitchFamily="34" charset="0"/>
              <a:buChar char="•"/>
            </a:pPr>
            <a:r>
              <a:rPr lang="es-MX" sz="1200" dirty="0" smtClean="0">
                <a:solidFill>
                  <a:srgbClr val="354852"/>
                </a:solidFill>
                <a:latin typeface="Avenir Medium"/>
                <a:cs typeface="Avenir Medium"/>
              </a:rPr>
              <a:t>IMSS</a:t>
            </a:r>
          </a:p>
          <a:p>
            <a:pPr marL="342900" indent="-342900" algn="just">
              <a:buFont typeface="Arial" panose="020B0604020202020204" pitchFamily="34" charset="0"/>
              <a:buChar char="•"/>
            </a:pPr>
            <a:endParaRPr lang="es-MX" sz="1200" dirty="0">
              <a:solidFill>
                <a:srgbClr val="354852"/>
              </a:solidFill>
              <a:latin typeface="Avenir Medium"/>
              <a:cs typeface="Avenir Medium"/>
            </a:endParaRPr>
          </a:p>
          <a:p>
            <a:pPr marL="342900" indent="-342900" algn="just">
              <a:buFont typeface="Arial" panose="020B0604020202020204" pitchFamily="34" charset="0"/>
              <a:buChar char="•"/>
            </a:pPr>
            <a:r>
              <a:rPr lang="es-MX" sz="1200" dirty="0" smtClean="0">
                <a:solidFill>
                  <a:srgbClr val="354852"/>
                </a:solidFill>
                <a:latin typeface="Avenir Medium"/>
                <a:cs typeface="Avenir Medium"/>
              </a:rPr>
              <a:t>INFONAVIT</a:t>
            </a:r>
          </a:p>
          <a:p>
            <a:pPr marL="342900" indent="-342900" algn="just">
              <a:buFont typeface="Arial" panose="020B0604020202020204" pitchFamily="34" charset="0"/>
              <a:buChar char="•"/>
            </a:pPr>
            <a:endParaRPr lang="es-MX" sz="1200" dirty="0">
              <a:solidFill>
                <a:srgbClr val="354852"/>
              </a:solidFill>
              <a:latin typeface="Avenir Medium"/>
              <a:cs typeface="Avenir Medium"/>
            </a:endParaRPr>
          </a:p>
          <a:p>
            <a:pPr marL="342900" indent="-342900" algn="just">
              <a:buFont typeface="Arial" panose="020B0604020202020204" pitchFamily="34" charset="0"/>
              <a:buChar char="•"/>
            </a:pPr>
            <a:r>
              <a:rPr lang="es-MX" sz="1200" dirty="0" smtClean="0">
                <a:solidFill>
                  <a:srgbClr val="354852"/>
                </a:solidFill>
                <a:latin typeface="Avenir Medium"/>
                <a:cs typeface="Avenir Medium"/>
              </a:rPr>
              <a:t>FONACOT</a:t>
            </a:r>
          </a:p>
          <a:p>
            <a:pPr algn="just"/>
            <a:endParaRPr lang="es-MX" sz="1200" dirty="0">
              <a:solidFill>
                <a:srgbClr val="354852"/>
              </a:solidFill>
              <a:latin typeface="Avenir Medium"/>
              <a:cs typeface="Avenir Medium"/>
            </a:endParaRPr>
          </a:p>
          <a:p>
            <a:pPr algn="just"/>
            <a:endParaRPr lang="es-MX" sz="2000" dirty="0">
              <a:latin typeface="Verdana" panose="020B0604030504040204" pitchFamily="34" charset="0"/>
              <a:ea typeface="Verdana" panose="020B0604030504040204" pitchFamily="34" charset="0"/>
              <a:cs typeface="Verdana" panose="020B0604030504040204" pitchFamily="34" charset="0"/>
            </a:endParaRPr>
          </a:p>
        </p:txBody>
      </p:sp>
      <p:sp>
        <p:nvSpPr>
          <p:cNvPr id="50" name="4 CuadroTexto"/>
          <p:cNvSpPr txBox="1"/>
          <p:nvPr/>
        </p:nvSpPr>
        <p:spPr>
          <a:xfrm>
            <a:off x="550641" y="2342272"/>
            <a:ext cx="2199040" cy="369332"/>
          </a:xfrm>
          <a:prstGeom prst="rect">
            <a:avLst/>
          </a:prstGeom>
          <a:noFill/>
        </p:spPr>
        <p:txBody>
          <a:bodyPr wrap="none" rtlCol="0">
            <a:spAutoFit/>
          </a:bodyPr>
          <a:lstStyle/>
          <a:p>
            <a:r>
              <a:rPr lang="es-MX"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PRESTACIONES</a:t>
            </a:r>
            <a:endParaRPr lang="es-MX"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6 Imagen"/>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017" t="7254" r="14268" b="11437"/>
          <a:stretch/>
        </p:blipFill>
        <p:spPr>
          <a:xfrm>
            <a:off x="7120422" y="3972670"/>
            <a:ext cx="1032964" cy="579914"/>
          </a:xfrm>
          <a:prstGeom prst="rect">
            <a:avLst/>
          </a:prstGeom>
        </p:spPr>
      </p:pic>
      <p:pic>
        <p:nvPicPr>
          <p:cNvPr id="15" name="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5102" y="3157481"/>
            <a:ext cx="1033030" cy="661351"/>
          </a:xfrm>
          <a:prstGeom prst="ellipse">
            <a:avLst/>
          </a:prstGeom>
        </p:spPr>
      </p:pic>
      <p:pic>
        <p:nvPicPr>
          <p:cNvPr id="17" name="8 Imagen"/>
          <p:cNvPicPr>
            <a:picLocks noChangeAspect="1"/>
          </p:cNvPicPr>
          <p:nvPr/>
        </p:nvPicPr>
        <p:blipFill rotWithShape="1">
          <a:blip r:embed="rId5" cstate="print">
            <a:extLst>
              <a:ext uri="{28A0092B-C50C-407E-A947-70E740481C1C}">
                <a14:useLocalDpi xmlns:a14="http://schemas.microsoft.com/office/drawing/2010/main" val="0"/>
              </a:ext>
            </a:extLst>
          </a:blip>
          <a:srcRect l="25026" r="32440" b="10208"/>
          <a:stretch/>
        </p:blipFill>
        <p:spPr>
          <a:xfrm>
            <a:off x="7401378" y="4589721"/>
            <a:ext cx="456174" cy="590236"/>
          </a:xfrm>
          <a:prstGeom prst="rect">
            <a:avLst/>
          </a:prstGeom>
        </p:spPr>
      </p:pic>
      <p:pic>
        <p:nvPicPr>
          <p:cNvPr id="18" name="9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74795" y="5808137"/>
            <a:ext cx="978591" cy="381697"/>
          </a:xfrm>
          <a:prstGeom prst="rect">
            <a:avLst/>
          </a:prstGeom>
        </p:spPr>
      </p:pic>
      <p:pic>
        <p:nvPicPr>
          <p:cNvPr id="19" name="Imagen 18" descr="262807.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6354" y="787807"/>
            <a:ext cx="1136224" cy="1136224"/>
          </a:xfrm>
          <a:prstGeom prst="rect">
            <a:avLst/>
          </a:prstGeom>
        </p:spPr>
      </p:pic>
      <p:pic>
        <p:nvPicPr>
          <p:cNvPr id="20" name="Imagen 19" descr="fecha-aguinaldo_foro.png"/>
          <p:cNvPicPr>
            <a:picLocks noChangeAspect="1"/>
          </p:cNvPicPr>
          <p:nvPr/>
        </p:nvPicPr>
        <p:blipFill>
          <a:blip r:embed="rId8">
            <a:extLst>
              <a:ext uri="{BEBA8EAE-BF5A-486C-A8C5-ECC9F3942E4B}">
                <a14:imgProps xmlns:a14="http://schemas.microsoft.com/office/drawing/2010/main">
                  <a14:imgLayer r:embed="rId9">
                    <a14:imgEffect>
                      <a14:backgroundRemoval t="1442" b="98558" l="0" r="100000">
                        <a14:foregroundMark x1="30159" y1="62019" x2="37037" y2="57212"/>
                        <a14:foregroundMark x1="57143" y1="60096" x2="52910" y2="67308"/>
                      </a14:backgroundRemoval>
                    </a14:imgEffect>
                  </a14:imgLayer>
                </a14:imgProps>
              </a:ext>
              <a:ext uri="{28A0092B-C50C-407E-A947-70E740481C1C}">
                <a14:useLocalDpi xmlns:a14="http://schemas.microsoft.com/office/drawing/2010/main" val="0"/>
              </a:ext>
            </a:extLst>
          </a:blip>
          <a:stretch>
            <a:fillRect/>
          </a:stretch>
        </p:blipFill>
        <p:spPr>
          <a:xfrm rot="1134954">
            <a:off x="7167015" y="2359731"/>
            <a:ext cx="701989" cy="772559"/>
          </a:xfrm>
          <a:prstGeom prst="rect">
            <a:avLst/>
          </a:prstGeom>
        </p:spPr>
      </p:pic>
      <p:pic>
        <p:nvPicPr>
          <p:cNvPr id="21" name="5 Imagen"/>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799" b="100000" l="14911" r="85288">
                        <a14:foregroundMark x1="66600" y1="14748" x2="66600" y2="14748"/>
                        <a14:foregroundMark x1="36779" y1="16906" x2="36779" y2="16906"/>
                        <a14:foregroundMark x1="21272" y1="36691" x2="27634" y2="50000"/>
                        <a14:foregroundMark x1="48907" y1="27338" x2="45527" y2="34173"/>
                        <a14:foregroundMark x1="74950" y1="44604" x2="73559" y2="53237"/>
                        <a14:foregroundMark x1="16899" y1="86691" x2="16899" y2="86691"/>
                        <a14:foregroundMark x1="26044" y1="92446" x2="26044" y2="92446"/>
                        <a14:foregroundMark x1="30815" y1="87770" x2="30815" y2="87770"/>
                        <a14:foregroundMark x1="37177" y1="89209" x2="37177" y2="89209"/>
                        <a14:foregroundMark x1="50696" y1="88489" x2="50696" y2="88489"/>
                        <a14:foregroundMark x1="61034" y1="83813" x2="61034" y2="83813"/>
                        <a14:foregroundMark x1="66600" y1="90647" x2="66600" y2="90647"/>
                        <a14:foregroundMark x1="74950" y1="86691" x2="74950" y2="86691"/>
                        <a14:foregroundMark x1="79722" y1="83813" x2="79722" y2="83813"/>
                      </a14:backgroundRemoval>
                    </a14:imgEffect>
                  </a14:imgLayer>
                </a14:imgProps>
              </a:ext>
              <a:ext uri="{28A0092B-C50C-407E-A947-70E740481C1C}">
                <a14:useLocalDpi xmlns:a14="http://schemas.microsoft.com/office/drawing/2010/main" val="0"/>
              </a:ext>
            </a:extLst>
          </a:blip>
          <a:srcRect l="14939" r="15123"/>
          <a:stretch/>
        </p:blipFill>
        <p:spPr>
          <a:xfrm>
            <a:off x="7286306" y="5196891"/>
            <a:ext cx="688967" cy="543510"/>
          </a:xfrm>
          <a:prstGeom prst="rect">
            <a:avLst/>
          </a:prstGeom>
        </p:spPr>
      </p:pic>
    </p:spTree>
    <p:extLst>
      <p:ext uri="{BB962C8B-B14F-4D97-AF65-F5344CB8AC3E}">
        <p14:creationId xmlns:p14="http://schemas.microsoft.com/office/powerpoint/2010/main" val="429011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5 Rectángulo"/>
          <p:cNvSpPr/>
          <p:nvPr/>
        </p:nvSpPr>
        <p:spPr>
          <a:xfrm>
            <a:off x="1679654" y="706642"/>
            <a:ext cx="7413545" cy="1384995"/>
          </a:xfrm>
          <a:prstGeom prst="rect">
            <a:avLst/>
          </a:prstGeom>
        </p:spPr>
        <p:txBody>
          <a:bodyPr wrap="square">
            <a:spAutoFit/>
          </a:bodyPr>
          <a:lstStyle/>
          <a:p>
            <a:pPr algn="just" hangingPunct="0"/>
            <a:r>
              <a:rPr lang="es-MX" sz="1200" dirty="0">
                <a:solidFill>
                  <a:srgbClr val="354852"/>
                </a:solidFill>
                <a:latin typeface="Avenir Medium"/>
                <a:cs typeface="Avenir Medium"/>
              </a:rPr>
              <a:t>Tu salario será cubierto de manera quincenal.</a:t>
            </a:r>
          </a:p>
          <a:p>
            <a:pPr algn="just" hangingPunct="0"/>
            <a:r>
              <a:rPr lang="es-MX" sz="1200" dirty="0">
                <a:solidFill>
                  <a:srgbClr val="354852"/>
                </a:solidFill>
                <a:latin typeface="Avenir Medium"/>
                <a:cs typeface="Avenir Medium"/>
              </a:rPr>
              <a:t>Recibirás tu pago y tu recibo a través de medios electrónicos.</a:t>
            </a:r>
          </a:p>
          <a:p>
            <a:pPr algn="just" hangingPunct="0"/>
            <a:r>
              <a:rPr lang="es-MX" sz="1200" dirty="0">
                <a:solidFill>
                  <a:srgbClr val="354852"/>
                </a:solidFill>
                <a:latin typeface="Avenir Medium"/>
                <a:cs typeface="Avenir Medium"/>
              </a:rPr>
              <a:t>Para consultar tus recibos de nómina ingresa a: </a:t>
            </a:r>
            <a:r>
              <a:rPr lang="es-MX" sz="1200" dirty="0" smtClean="0">
                <a:solidFill>
                  <a:srgbClr val="354852"/>
                </a:solidFill>
                <a:latin typeface="Avenir Medium"/>
                <a:cs typeface="Avenir Medium"/>
                <a:hlinkClick r:id="rId2"/>
              </a:rPr>
              <a:t>www.masorden.com</a:t>
            </a:r>
            <a:r>
              <a:rPr lang="es-MX" sz="1200" dirty="0" smtClean="0">
                <a:solidFill>
                  <a:srgbClr val="354852"/>
                </a:solidFill>
                <a:latin typeface="Avenir Medium"/>
                <a:cs typeface="Avenir Medium"/>
              </a:rPr>
              <a:t> o descarga la app en tu celular.</a:t>
            </a:r>
          </a:p>
          <a:p>
            <a:pPr algn="just" hangingPunct="0"/>
            <a:endParaRPr lang="es-MX" sz="1200" dirty="0">
              <a:solidFill>
                <a:srgbClr val="354852"/>
              </a:solidFill>
              <a:latin typeface="Avenir Medium"/>
              <a:cs typeface="Avenir Medium"/>
            </a:endParaRPr>
          </a:p>
          <a:p>
            <a:pPr algn="just" hangingPunct="0"/>
            <a:r>
              <a:rPr lang="es-MX" sz="1200" dirty="0">
                <a:solidFill>
                  <a:srgbClr val="354852"/>
                </a:solidFill>
                <a:latin typeface="Avenir Medium"/>
                <a:cs typeface="Avenir Medium"/>
              </a:rPr>
              <a:t>Del importe de salario la empresa podrá hacer las deducciones correspondientes a pérdidas de su propiedad, tales como: gafetes de identificación, útiles o herramientas de trabajo.</a:t>
            </a:r>
          </a:p>
          <a:p>
            <a:pPr algn="just" hangingPunct="0"/>
            <a:endParaRPr lang="es-MX" sz="1200" dirty="0">
              <a:solidFill>
                <a:srgbClr val="354852"/>
              </a:solidFill>
              <a:latin typeface="Avenir Medium"/>
              <a:cs typeface="Avenir Medium"/>
            </a:endParaRPr>
          </a:p>
        </p:txBody>
      </p:sp>
      <p:sp>
        <p:nvSpPr>
          <p:cNvPr id="10" name="Rectángulo 9"/>
          <p:cNvSpPr/>
          <p:nvPr/>
        </p:nvSpPr>
        <p:spPr>
          <a:xfrm>
            <a:off x="291123" y="200650"/>
            <a:ext cx="4053151" cy="369332"/>
          </a:xfrm>
          <a:prstGeom prst="rect">
            <a:avLst/>
          </a:prstGeom>
        </p:spPr>
        <p:txBody>
          <a:bodyPr wrap="square">
            <a:spAutoFit/>
          </a:bodyPr>
          <a:lstStyle/>
          <a:p>
            <a:r>
              <a:rPr lang="es-MX" b="1" dirty="0">
                <a:latin typeface="Verdana" panose="020B0604030504040204" pitchFamily="34" charset="0"/>
                <a:ea typeface="Verdana" panose="020B0604030504040204" pitchFamily="34" charset="0"/>
                <a:cs typeface="Verdana" panose="020B0604030504040204" pitchFamily="34" charset="0"/>
              </a:rPr>
              <a:t>PAGO DE </a:t>
            </a:r>
            <a:r>
              <a:rPr lang="es-MX" b="1" dirty="0" smtClean="0">
                <a:latin typeface="Verdana" panose="020B0604030504040204" pitchFamily="34" charset="0"/>
                <a:ea typeface="Verdana" panose="020B0604030504040204" pitchFamily="34" charset="0"/>
                <a:cs typeface="Verdana" panose="020B0604030504040204" pitchFamily="34" charset="0"/>
              </a:rPr>
              <a:t>SALARIOS</a:t>
            </a:r>
            <a:endParaRPr lang="es-MX" b="1" dirty="0">
              <a:latin typeface="Verdana" panose="020B0604030504040204" pitchFamily="34" charset="0"/>
              <a:ea typeface="Verdana" panose="020B0604030504040204" pitchFamily="34" charset="0"/>
              <a:cs typeface="Verdana" panose="020B0604030504040204" pitchFamily="34" charset="0"/>
            </a:endParaRPr>
          </a:p>
        </p:txBody>
      </p:sp>
      <p:pic>
        <p:nvPicPr>
          <p:cNvPr id="12" name="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123" y="733274"/>
            <a:ext cx="1300155" cy="1248149"/>
          </a:xfrm>
          <a:prstGeom prst="rect">
            <a:avLst/>
          </a:prstGeom>
        </p:spPr>
      </p:pic>
      <p:sp>
        <p:nvSpPr>
          <p:cNvPr id="13" name="3 CuadroTexto"/>
          <p:cNvSpPr txBox="1"/>
          <p:nvPr/>
        </p:nvSpPr>
        <p:spPr>
          <a:xfrm>
            <a:off x="3285065" y="2463968"/>
            <a:ext cx="5240867" cy="1015663"/>
          </a:xfrm>
          <a:prstGeom prst="rect">
            <a:avLst/>
          </a:prstGeom>
          <a:noFill/>
        </p:spPr>
        <p:txBody>
          <a:bodyPr wrap="square" rtlCol="0">
            <a:spAutoFit/>
          </a:bodyPr>
          <a:lstStyle/>
          <a:p>
            <a:pPr algn="r"/>
            <a:r>
              <a:rPr lang="es-MX" sz="1200" dirty="0">
                <a:solidFill>
                  <a:srgbClr val="354852"/>
                </a:solidFill>
                <a:latin typeface="Avenir Medium"/>
                <a:cs typeface="Avenir Medium"/>
              </a:rPr>
              <a:t>Te proporcionaremos una cuenta de correo electrónico a la que podrás ingresar por medio de nuestra página de Internet </a:t>
            </a:r>
            <a:r>
              <a:rPr lang="es-MX" sz="1200" dirty="0">
                <a:solidFill>
                  <a:srgbClr val="354852"/>
                </a:solidFill>
                <a:latin typeface="Avenir Medium"/>
                <a:cs typeface="Avenir Medium"/>
                <a:hlinkClick r:id="rId4"/>
              </a:rPr>
              <a:t>www.promerc.com.mx</a:t>
            </a:r>
            <a:r>
              <a:rPr lang="es-MX" sz="1200" dirty="0">
                <a:solidFill>
                  <a:srgbClr val="354852"/>
                </a:solidFill>
                <a:latin typeface="Avenir Medium"/>
                <a:cs typeface="Avenir Medium"/>
              </a:rPr>
              <a:t> recibirás a tu </a:t>
            </a:r>
            <a:r>
              <a:rPr lang="es-MX" sz="1200" dirty="0" smtClean="0">
                <a:solidFill>
                  <a:srgbClr val="354852"/>
                </a:solidFill>
                <a:latin typeface="Avenir Medium"/>
                <a:cs typeface="Avenir Medium"/>
              </a:rPr>
              <a:t>correo personal </a:t>
            </a:r>
            <a:r>
              <a:rPr lang="es-MX" sz="1200" dirty="0">
                <a:solidFill>
                  <a:srgbClr val="354852"/>
                </a:solidFill>
                <a:latin typeface="Avenir Medium"/>
                <a:cs typeface="Avenir Medium"/>
              </a:rPr>
              <a:t>tu contraseña e instrucciones para ingresar.</a:t>
            </a:r>
          </a:p>
          <a:p>
            <a:pPr algn="r"/>
            <a:r>
              <a:rPr lang="es-MX" sz="1200" dirty="0">
                <a:solidFill>
                  <a:srgbClr val="354852"/>
                </a:solidFill>
                <a:latin typeface="Avenir Medium"/>
                <a:cs typeface="Avenir Medium"/>
              </a:rPr>
              <a:t>Es obligatorio que toda la información sea enviada a través del correo que se te asigne.</a:t>
            </a:r>
          </a:p>
        </p:txBody>
      </p:sp>
      <p:sp>
        <p:nvSpPr>
          <p:cNvPr id="14" name="Rectángulo 13"/>
          <p:cNvSpPr/>
          <p:nvPr/>
        </p:nvSpPr>
        <p:spPr>
          <a:xfrm>
            <a:off x="6639602" y="2091637"/>
            <a:ext cx="3283479" cy="369332"/>
          </a:xfrm>
          <a:prstGeom prst="rect">
            <a:avLst/>
          </a:prstGeom>
        </p:spPr>
        <p:txBody>
          <a:bodyPr wrap="square">
            <a:spAutoFit/>
          </a:bodyPr>
          <a:lstStyle/>
          <a:p>
            <a:pPr algn="r"/>
            <a:r>
              <a:rPr lang="es-MX" b="1" dirty="0">
                <a:latin typeface="Verdana" panose="020B0604030504040204" pitchFamily="34" charset="0"/>
                <a:ea typeface="Verdana" panose="020B0604030504040204" pitchFamily="34" charset="0"/>
                <a:cs typeface="Verdana" panose="020B0604030504040204" pitchFamily="34" charset="0"/>
              </a:rPr>
              <a:t>CORREO ELECTRÓNICO</a:t>
            </a:r>
            <a:endParaRPr lang="es-ES" dirty="0"/>
          </a:p>
        </p:txBody>
      </p:sp>
      <p:pic>
        <p:nvPicPr>
          <p:cNvPr id="15" name="Imagen 14" descr="ibygilncqvubcvjurmnh.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4459" y="2404149"/>
            <a:ext cx="1147607" cy="1147607"/>
          </a:xfrm>
          <a:prstGeom prst="rect">
            <a:avLst/>
          </a:prstGeom>
        </p:spPr>
      </p:pic>
      <p:sp>
        <p:nvSpPr>
          <p:cNvPr id="16" name="Rectángulo 15"/>
          <p:cNvSpPr/>
          <p:nvPr/>
        </p:nvSpPr>
        <p:spPr>
          <a:xfrm>
            <a:off x="291123" y="3323357"/>
            <a:ext cx="3471864" cy="369332"/>
          </a:xfrm>
          <a:prstGeom prst="rect">
            <a:avLst/>
          </a:prstGeom>
        </p:spPr>
        <p:txBody>
          <a:bodyPr wrap="square">
            <a:spAutoFit/>
          </a:bodyPr>
          <a:lstStyle/>
          <a:p>
            <a:r>
              <a:rPr lang="es-MX" b="1" dirty="0">
                <a:latin typeface="Verdana" panose="020B0604030504040204" pitchFamily="34" charset="0"/>
                <a:ea typeface="Verdana" panose="020B0604030504040204" pitchFamily="34" charset="0"/>
                <a:cs typeface="Verdana" panose="020B0604030504040204" pitchFamily="34" charset="0"/>
              </a:rPr>
              <a:t>PUNTUALIDAD</a:t>
            </a:r>
            <a:endParaRPr lang="es-MX"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3 CuadroTexto"/>
          <p:cNvSpPr txBox="1"/>
          <p:nvPr/>
        </p:nvSpPr>
        <p:spPr>
          <a:xfrm>
            <a:off x="1752068" y="3865019"/>
            <a:ext cx="6579132" cy="646331"/>
          </a:xfrm>
          <a:prstGeom prst="rect">
            <a:avLst/>
          </a:prstGeom>
          <a:noFill/>
        </p:spPr>
        <p:txBody>
          <a:bodyPr wrap="square" rtlCol="0">
            <a:spAutoFit/>
          </a:bodyPr>
          <a:lstStyle/>
          <a:p>
            <a:pPr algn="just"/>
            <a:r>
              <a:rPr lang="es-MX" sz="1200" dirty="0">
                <a:solidFill>
                  <a:srgbClr val="354852"/>
                </a:solidFill>
                <a:latin typeface="Avenir Medium"/>
                <a:cs typeface="Avenir Medium"/>
              </a:rPr>
              <a:t>Deberás respetar el horario que se te asigne y registrarte en la bitácora correspondiente.</a:t>
            </a:r>
          </a:p>
          <a:p>
            <a:pPr algn="just"/>
            <a:r>
              <a:rPr lang="es-MX" sz="1200" dirty="0">
                <a:solidFill>
                  <a:srgbClr val="354852"/>
                </a:solidFill>
                <a:latin typeface="Avenir Medium"/>
                <a:cs typeface="Avenir Medium"/>
              </a:rPr>
              <a:t>En el caso de que llegues tarde y no se te permita el ingreso a PDV, ese día te será descontado y si acumulas 3 retardos, en una quincena, podrás ser sancionado con un día.</a:t>
            </a:r>
          </a:p>
        </p:txBody>
      </p:sp>
      <p:sp>
        <p:nvSpPr>
          <p:cNvPr id="18" name="4 CuadroTexto"/>
          <p:cNvSpPr txBox="1"/>
          <p:nvPr/>
        </p:nvSpPr>
        <p:spPr>
          <a:xfrm>
            <a:off x="6788841" y="4760074"/>
            <a:ext cx="3889630" cy="369332"/>
          </a:xfrm>
          <a:prstGeom prst="rect">
            <a:avLst/>
          </a:prstGeom>
          <a:noFill/>
        </p:spPr>
        <p:txBody>
          <a:bodyPr wrap="square" rtlCol="0">
            <a:spAutoFit/>
          </a:bodyPr>
          <a:lstStyle/>
          <a:p>
            <a:pPr algn="r"/>
            <a:r>
              <a:rPr lang="es-MX" b="1" dirty="0" smtClean="0">
                <a:latin typeface="Verdana" panose="020B0604030504040204" pitchFamily="34" charset="0"/>
                <a:ea typeface="Verdana" panose="020B0604030504040204" pitchFamily="34" charset="0"/>
                <a:cs typeface="Verdana" panose="020B0604030504040204" pitchFamily="34" charset="0"/>
              </a:rPr>
              <a:t>HORARIO DE COMIDA</a:t>
            </a:r>
            <a:endParaRPr lang="es-MX" b="1" dirty="0">
              <a:latin typeface="Verdana" panose="020B0604030504040204" pitchFamily="34" charset="0"/>
              <a:ea typeface="Verdana" panose="020B0604030504040204" pitchFamily="34" charset="0"/>
              <a:cs typeface="Verdana" panose="020B0604030504040204" pitchFamily="34" charset="0"/>
            </a:endParaRPr>
          </a:p>
        </p:txBody>
      </p:sp>
      <p:sp>
        <p:nvSpPr>
          <p:cNvPr id="19" name="3 CuadroTexto"/>
          <p:cNvSpPr txBox="1"/>
          <p:nvPr/>
        </p:nvSpPr>
        <p:spPr>
          <a:xfrm>
            <a:off x="5387799" y="5251686"/>
            <a:ext cx="4130738" cy="830997"/>
          </a:xfrm>
          <a:prstGeom prst="rect">
            <a:avLst/>
          </a:prstGeom>
          <a:noFill/>
        </p:spPr>
        <p:txBody>
          <a:bodyPr wrap="square" rtlCol="0">
            <a:spAutoFit/>
          </a:bodyPr>
          <a:lstStyle/>
          <a:p>
            <a:pPr algn="r"/>
            <a:r>
              <a:rPr lang="es-MX" sz="1200" dirty="0">
                <a:solidFill>
                  <a:srgbClr val="354852"/>
                </a:solidFill>
                <a:latin typeface="Avenir Medium"/>
                <a:cs typeface="Avenir Medium"/>
              </a:rPr>
              <a:t>Gozarás de una hora para tomar tus alimentos, el horario será asignado por tu supervisor y recuerda que debes registrarlo tanto en bitácora como en tu reporte de ventas.</a:t>
            </a:r>
          </a:p>
        </p:txBody>
      </p:sp>
      <p:pic>
        <p:nvPicPr>
          <p:cNvPr id="20" name="Imagen 19" descr="486978751.jpg"/>
          <p:cNvPicPr>
            <a:picLocks noChangeAspect="1"/>
          </p:cNvPicPr>
          <p:nvPr/>
        </p:nvPicPr>
        <p:blipFill rotWithShape="1">
          <a:blip r:embed="rId6">
            <a:extLst>
              <a:ext uri="{28A0092B-C50C-407E-A947-70E740481C1C}">
                <a14:useLocalDpi xmlns:a14="http://schemas.microsoft.com/office/drawing/2010/main" val="0"/>
              </a:ext>
            </a:extLst>
          </a:blip>
          <a:srcRect l="50387" t="50387"/>
          <a:stretch/>
        </p:blipFill>
        <p:spPr>
          <a:xfrm>
            <a:off x="375333" y="3692689"/>
            <a:ext cx="1133513" cy="1133513"/>
          </a:xfrm>
          <a:prstGeom prst="ellipse">
            <a:avLst/>
          </a:prstGeom>
        </p:spPr>
      </p:pic>
      <p:pic>
        <p:nvPicPr>
          <p:cNvPr id="21" name="Imagen 20" descr="hora-de-comida.jpg"/>
          <p:cNvPicPr>
            <a:picLocks noChangeAspect="1"/>
          </p:cNvPicPr>
          <p:nvPr/>
        </p:nvPicPr>
        <p:blipFill rotWithShape="1">
          <a:blip r:embed="rId7">
            <a:extLst>
              <a:ext uri="{28A0092B-C50C-407E-A947-70E740481C1C}">
                <a14:useLocalDpi xmlns:a14="http://schemas.microsoft.com/office/drawing/2010/main" val="0"/>
              </a:ext>
            </a:extLst>
          </a:blip>
          <a:srcRect l="12257" t="8545" r="11195" b="14907"/>
          <a:stretch/>
        </p:blipFill>
        <p:spPr>
          <a:xfrm>
            <a:off x="9670937" y="5147718"/>
            <a:ext cx="934965" cy="934965"/>
          </a:xfrm>
          <a:prstGeom prst="ellipse">
            <a:avLst/>
          </a:prstGeom>
        </p:spPr>
      </p:pic>
    </p:spTree>
    <p:extLst>
      <p:ext uri="{BB962C8B-B14F-4D97-AF65-F5344CB8AC3E}">
        <p14:creationId xmlns:p14="http://schemas.microsoft.com/office/powerpoint/2010/main" val="68901486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17168</TotalTime>
  <Words>1275</Words>
  <Application>Microsoft Macintosh PowerPoint</Application>
  <PresentationFormat>Personalizado</PresentationFormat>
  <Paragraphs>128</Paragraphs>
  <Slides>14</Slides>
  <Notes>2</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rodriguez</dc:creator>
  <cp:lastModifiedBy>Imac 21</cp:lastModifiedBy>
  <cp:revision>890</cp:revision>
  <dcterms:created xsi:type="dcterms:W3CDTF">2016-04-07T17:34:46Z</dcterms:created>
  <dcterms:modified xsi:type="dcterms:W3CDTF">2019-02-25T16:16:14Z</dcterms:modified>
</cp:coreProperties>
</file>